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733" r:id="rId2"/>
    <p:sldId id="783" r:id="rId3"/>
    <p:sldId id="810" r:id="rId4"/>
    <p:sldId id="754" r:id="rId5"/>
    <p:sldId id="781" r:id="rId6"/>
    <p:sldId id="782" r:id="rId7"/>
    <p:sldId id="780" r:id="rId8"/>
    <p:sldId id="756" r:id="rId9"/>
    <p:sldId id="675" r:id="rId10"/>
    <p:sldId id="676" r:id="rId11"/>
    <p:sldId id="677" r:id="rId12"/>
    <p:sldId id="681" r:id="rId13"/>
    <p:sldId id="760" r:id="rId14"/>
    <p:sldId id="761" r:id="rId15"/>
    <p:sldId id="682" r:id="rId16"/>
    <p:sldId id="785" r:id="rId17"/>
    <p:sldId id="789" r:id="rId18"/>
    <p:sldId id="787" r:id="rId19"/>
    <p:sldId id="791" r:id="rId20"/>
    <p:sldId id="800" r:id="rId21"/>
    <p:sldId id="793" r:id="rId22"/>
    <p:sldId id="808" r:id="rId23"/>
    <p:sldId id="807" r:id="rId24"/>
    <p:sldId id="814" r:id="rId25"/>
    <p:sldId id="803" r:id="rId26"/>
    <p:sldId id="816" r:id="rId27"/>
    <p:sldId id="795" r:id="rId28"/>
    <p:sldId id="815" r:id="rId29"/>
    <p:sldId id="796" r:id="rId30"/>
    <p:sldId id="794" r:id="rId31"/>
    <p:sldId id="804" r:id="rId32"/>
    <p:sldId id="805" r:id="rId33"/>
    <p:sldId id="806" r:id="rId34"/>
    <p:sldId id="811" r:id="rId35"/>
    <p:sldId id="812" r:id="rId36"/>
    <p:sldId id="817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3E1F00"/>
    <a:srgbClr val="2E1700"/>
    <a:srgbClr val="9999FF"/>
    <a:srgbClr val="663300"/>
    <a:srgbClr val="FFFF00"/>
    <a:srgbClr val="003300"/>
    <a:srgbClr val="FFFFFF"/>
    <a:srgbClr val="FF3300"/>
    <a:srgbClr val="DA2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9" autoAdjust="0"/>
    <p:restoredTop sz="94677" autoAdjust="0"/>
  </p:normalViewPr>
  <p:slideViewPr>
    <p:cSldViewPr>
      <p:cViewPr varScale="1">
        <p:scale>
          <a:sx n="84" d="100"/>
          <a:sy n="84" d="100"/>
        </p:scale>
        <p:origin x="12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66" d="100"/>
          <a:sy n="66" d="100"/>
        </p:scale>
        <p:origin x="-152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E8DD88AF-B1D8-4F2B-9646-E9711AB8B0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853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D88AF-B1D8-4F2B-9646-E9711AB8B05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76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D88AF-B1D8-4F2B-9646-E9711AB8B05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80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AA1E7-F6F3-4B1D-ADF5-465A8CD52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35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251EA-CBC7-4E85-9231-AD5330DCC9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2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FFFD1-473B-4019-85FB-390E71F8B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591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48F83-24F4-4B4B-AF8D-9EA6E7A32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150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3B8EE-94CE-489F-BBD6-D8EEA8E03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405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BF214-F8F1-428A-B304-A67A63120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25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FE4DA-C219-4500-BEF5-4A7BC3768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4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B1813-5F50-4129-958C-947889B352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63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FFEAB-4D40-4B45-A4BA-801EE9F34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87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3F97D-E5A0-443B-9EF9-6F859C5BE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43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1CC8A-B0BF-4188-9DDE-79D673595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37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7F4BD-8CEA-41EF-A52B-1EA4AFA92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38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64189-A08D-4D9A-BA17-EC9098124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954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3D5D1-84E9-471E-9510-375611EF5C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34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9B573-F8E0-4077-8AC5-C8E90EC1B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AB281D7C-3A69-4FC7-A1EE-A3C5689B0C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8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1" Type="http://schemas.microsoft.com/office/2007/relationships/media" Target="file:///C:\Users\ldaniels\UBC\RESEARCH\PROJECTS%20-%20ONGOING\MONTANE%20RESEARCH\Kootenay%20Fire\Workshops%20and%20Presentations\Daniels%20PICS%202014\Forest%20Fire%20Time-Lapse,%20Nelson,%20British%20Columbia.mp4" TargetMode="External"/><Relationship Id="rId2" Type="http://schemas.openxmlformats.org/officeDocument/2006/relationships/video" Target="file:///C:\Users\ldaniels\UBC\RESEARCH\PROJECTS%20-%20ONGOING\MONTANE%20RESEARCH\Kootenay%20Fire\Workshops%20and%20Presentations\Daniels%20PICS%202014\Forest%20Fire%20Time-Lapse,%20Nelson,%20British%20Columbia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3" Type="http://schemas.openxmlformats.org/officeDocument/2006/relationships/image" Target="../media/image5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3.png"/><Relationship Id="rId3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1" Type="http://schemas.microsoft.com/office/2007/relationships/media" Target="file:///C:\Users\ldaniels\UBC\RESEARCH\PROJECTS%20-%20ONGOING\MONTANE%20RESEARCH\Kootenay%20Fire\Workshops%20and%20Presentations\Daniels%20PICS%202014\Forest%20Fire%20Time-Lapse,%20Nelson,%20British%20Columbia.mp4" TargetMode="External"/><Relationship Id="rId2" Type="http://schemas.openxmlformats.org/officeDocument/2006/relationships/video" Target="file:///C:\Users\ldaniels\UBC\RESEARCH\PROJECTS%20-%20ONGOING\MONTANE%20RESEARCH\Kootenay%20Fire\Workshops%20and%20Presentations\Daniels%20PICS%202014\Forest%20Fire%20Time-Lapse,%20Nelson,%20British%20Columbia.mp4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9832"/>
            <a:ext cx="9144001" cy="6857999"/>
          </a:xfr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56162" y="4800600"/>
            <a:ext cx="64720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buFontTx/>
              <a:buNone/>
              <a:defRPr/>
            </a:pPr>
            <a:r>
              <a:rPr lang="de-DE" altLang="en-US" sz="2000" b="1" u="none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Lori Daniels, Shannon Hagerman and </a:t>
            </a:r>
          </a:p>
          <a:p>
            <a:pPr algn="r" eaLnBrk="1" hangingPunct="1">
              <a:buFontTx/>
              <a:buNone/>
              <a:defRPr/>
            </a:pPr>
            <a:r>
              <a:rPr lang="de-DE" altLang="en-US" sz="2000" b="1" u="none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Ravensbergen</a:t>
            </a:r>
          </a:p>
          <a:p>
            <a:pPr algn="r" eaLnBrk="1" hangingPunct="1">
              <a:buFontTx/>
              <a:buNone/>
              <a:defRPr/>
            </a:pPr>
            <a:r>
              <a:rPr lang="en-US" altLang="en-US" sz="2000" b="1" u="none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Forestry, UBC - Vancouver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45634" y="685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u="none" dirty="0"/>
              <a:t>Wildfire 2017: Causes, Consequences </a:t>
            </a:r>
            <a:r>
              <a:rPr lang="en-US" b="1" u="none" dirty="0" smtClean="0"/>
              <a:t>&amp; </a:t>
            </a:r>
            <a:r>
              <a:rPr lang="en-US" b="1" u="none" dirty="0"/>
              <a:t>Solutions </a:t>
            </a:r>
            <a:endParaRPr lang="en-US" b="1" u="none" dirty="0" smtClean="0"/>
          </a:p>
          <a:p>
            <a:r>
              <a:rPr lang="en-US" b="1" u="none" dirty="0" smtClean="0"/>
              <a:t>to </a:t>
            </a:r>
            <a:r>
              <a:rPr lang="en-US" b="1" u="none" dirty="0"/>
              <a:t>a Wicked Problem</a:t>
            </a:r>
            <a:endParaRPr lang="en-US" u="none" dirty="0"/>
          </a:p>
        </p:txBody>
      </p:sp>
      <p:sp>
        <p:nvSpPr>
          <p:cNvPr id="2" name="TextBox 1"/>
          <p:cNvSpPr txBox="1"/>
          <p:nvPr/>
        </p:nvSpPr>
        <p:spPr>
          <a:xfrm>
            <a:off x="628566" y="6096000"/>
            <a:ext cx="79170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none" dirty="0" smtClean="0"/>
              <a:t>British Columbia Community Forest Association Wildfire Panel </a:t>
            </a:r>
          </a:p>
          <a:p>
            <a:pPr algn="ctr"/>
            <a:r>
              <a:rPr lang="en-US" sz="2000" b="1" u="none" dirty="0" smtClean="0"/>
              <a:t>Burns Lake, BC  May 26, 2018</a:t>
            </a:r>
          </a:p>
          <a:p>
            <a:pPr algn="ctr"/>
            <a:endParaRPr lang="en-CA" sz="2000" b="1" u="none" dirty="0">
              <a:solidFill>
                <a:srgbClr val="FFC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4839919"/>
            <a:ext cx="2385247" cy="10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3600" b="1" dirty="0" smtClean="0">
                <a:solidFill>
                  <a:srgbClr val="FFC000"/>
                </a:solidFill>
              </a:rPr>
              <a:t>Protection of livelihoods and forests</a:t>
            </a:r>
            <a:endParaRPr lang="en-CA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399" y="1458687"/>
            <a:ext cx="4876801" cy="4865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47801"/>
            <a:ext cx="3249449" cy="4876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62399" y="5946262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u="none" dirty="0" smtClean="0"/>
              <a:t>H. Erasmus</a:t>
            </a:r>
            <a:endParaRPr lang="en-CA" sz="2000" u="none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6000690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u="none" dirty="0" smtClean="0"/>
              <a:t>M. Bray</a:t>
            </a:r>
            <a:endParaRPr lang="en-CA" sz="2000" u="none" dirty="0"/>
          </a:p>
        </p:txBody>
      </p:sp>
    </p:spTree>
    <p:extLst>
      <p:ext uri="{BB962C8B-B14F-4D97-AF65-F5344CB8AC3E}">
        <p14:creationId xmlns:p14="http://schemas.microsoft.com/office/powerpoint/2010/main" val="37482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CA" sz="3600" b="1" dirty="0" smtClean="0">
                <a:solidFill>
                  <a:srgbClr val="FFC000"/>
                </a:solidFill>
              </a:rPr>
              <a:t>Homogenized landscapes and compromised forest health</a:t>
            </a:r>
            <a:endParaRPr lang="en-CA" sz="3600" b="1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6" y="1295400"/>
            <a:ext cx="9136743" cy="5562600"/>
          </a:xfrm>
        </p:spPr>
      </p:pic>
      <p:sp>
        <p:nvSpPr>
          <p:cNvPr id="10" name="TextBox 9"/>
          <p:cNvSpPr txBox="1"/>
          <p:nvPr/>
        </p:nvSpPr>
        <p:spPr>
          <a:xfrm>
            <a:off x="0" y="6477000"/>
            <a:ext cx="3491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u="none" dirty="0" smtClean="0"/>
              <a:t>California </a:t>
            </a:r>
            <a:r>
              <a:rPr lang="en-CA" sz="2000" u="none" dirty="0" err="1" smtClean="0"/>
              <a:t>Chaparrall</a:t>
            </a:r>
            <a:r>
              <a:rPr lang="en-CA" sz="2000" u="none" dirty="0" smtClean="0"/>
              <a:t> Institute</a:t>
            </a:r>
            <a:endParaRPr lang="en-CA" sz="2000" u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144" y="1295399"/>
            <a:ext cx="9162143" cy="5562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56" y="6477000"/>
            <a:ext cx="1081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u="none" dirty="0" smtClean="0"/>
              <a:t>T. Gage</a:t>
            </a:r>
            <a:endParaRPr lang="en-CA" sz="2000" u="non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95399"/>
            <a:ext cx="9144000" cy="55626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67600" y="6457890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u="none" dirty="0" smtClean="0"/>
              <a:t>H. Erasmus</a:t>
            </a:r>
            <a:endParaRPr lang="en-CA" sz="2000" u="none" dirty="0"/>
          </a:p>
        </p:txBody>
      </p:sp>
    </p:spTree>
    <p:extLst>
      <p:ext uri="{BB962C8B-B14F-4D97-AF65-F5344CB8AC3E}">
        <p14:creationId xmlns:p14="http://schemas.microsoft.com/office/powerpoint/2010/main" val="32173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FFC000"/>
                </a:solidFill>
              </a:rPr>
              <a:t>Altered fire regimes and forests</a:t>
            </a:r>
            <a:endParaRPr lang="en-CA" altLang="en-US" sz="3600" b="1" dirty="0" smtClean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10129"/>
            <a:ext cx="4343400" cy="434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5800" y="1129605"/>
            <a:ext cx="464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u="none" dirty="0" smtClean="0">
                <a:solidFill>
                  <a:srgbClr val="FFFFFF"/>
                </a:solidFill>
              </a:rPr>
              <a:t>Effectively eliminated </a:t>
            </a:r>
          </a:p>
          <a:p>
            <a:pPr algn="ctr"/>
            <a:r>
              <a:rPr lang="en-CA" u="none" dirty="0" smtClean="0">
                <a:solidFill>
                  <a:srgbClr val="FFFFFF"/>
                </a:solidFill>
              </a:rPr>
              <a:t>surface fires from </a:t>
            </a:r>
          </a:p>
          <a:p>
            <a:pPr algn="ctr"/>
            <a:r>
              <a:rPr lang="en-CA" u="none" dirty="0" smtClean="0">
                <a:solidFill>
                  <a:srgbClr val="FFFFFF"/>
                </a:solidFill>
              </a:rPr>
              <a:t>dry forests</a:t>
            </a:r>
            <a:endParaRPr lang="en-CA" u="none" dirty="0">
              <a:solidFill>
                <a:srgbClr val="FFFFFF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1116" y="2576929"/>
            <a:ext cx="428428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3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FFC000"/>
                </a:solidFill>
              </a:rPr>
              <a:t>Fire History: Knife Creek, Cariboo</a:t>
            </a:r>
            <a:br>
              <a:rPr lang="en-US" altLang="en-US" sz="4000" b="1" dirty="0" smtClean="0">
                <a:solidFill>
                  <a:srgbClr val="FFC000"/>
                </a:solidFill>
              </a:rPr>
            </a:br>
            <a:r>
              <a:rPr lang="en-US" altLang="en-US" sz="2800" dirty="0" smtClean="0">
                <a:solidFill>
                  <a:schemeClr val="tx1"/>
                </a:solidFill>
              </a:rPr>
              <a:t>Wesley Brookes, MSc Student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3048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Legend:</a:t>
            </a:r>
          </a:p>
          <a:p>
            <a:pPr>
              <a:defRPr/>
            </a:pPr>
            <a:r>
              <a:rPr lang="en-US" dirty="0" smtClean="0"/>
              <a:t>Lines = study plots and tree ages</a:t>
            </a:r>
          </a:p>
          <a:p>
            <a:pPr>
              <a:defRPr/>
            </a:pPr>
            <a:r>
              <a:rPr lang="en-US" dirty="0"/>
              <a:t>B</a:t>
            </a:r>
            <a:r>
              <a:rPr lang="en-US" dirty="0" smtClean="0"/>
              <a:t>lack square = fire scar</a:t>
            </a:r>
          </a:p>
          <a:p>
            <a:pPr>
              <a:defRPr/>
            </a:pPr>
            <a:r>
              <a:rPr lang="en-US" dirty="0"/>
              <a:t>G</a:t>
            </a:r>
            <a:r>
              <a:rPr lang="en-US" dirty="0" smtClean="0"/>
              <a:t>rey rectangle = cohort of trees</a:t>
            </a:r>
            <a:endParaRPr lang="en-US" dirty="0"/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1534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457200" y="3043238"/>
            <a:ext cx="8288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u="none"/>
              <a:t>1600             1700            1800            1900             2000     </a:t>
            </a:r>
          </a:p>
        </p:txBody>
      </p:sp>
    </p:spTree>
    <p:extLst>
      <p:ext uri="{BB962C8B-B14F-4D97-AF65-F5344CB8AC3E}">
        <p14:creationId xmlns:p14="http://schemas.microsoft.com/office/powerpoint/2010/main" val="34354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FFC000"/>
                </a:solidFill>
              </a:rPr>
              <a:t>Fire History: Knife Creek, Cariboo</a:t>
            </a:r>
            <a:br>
              <a:rPr lang="en-US" altLang="en-US" sz="4000" b="1" dirty="0" smtClean="0">
                <a:solidFill>
                  <a:srgbClr val="FFC000"/>
                </a:solidFill>
              </a:rPr>
            </a:br>
            <a:r>
              <a:rPr lang="en-US" altLang="en-US" sz="2800" dirty="0" smtClean="0">
                <a:solidFill>
                  <a:schemeClr val="tx1"/>
                </a:solidFill>
              </a:rPr>
              <a:t>Wesley Brookes, MSc Student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88" y="1143000"/>
            <a:ext cx="8153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550863" y="6248400"/>
            <a:ext cx="8288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u="none" dirty="0"/>
              <a:t>1600             1700            1800            1900             2000     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6843713" y="1143000"/>
            <a:ext cx="0" cy="5143500"/>
          </a:xfrm>
          <a:prstGeom prst="line">
            <a:avLst/>
          </a:prstGeom>
          <a:noFill/>
          <a:ln w="57150" algn="ctr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5400000">
            <a:off x="6072981" y="3488532"/>
            <a:ext cx="2854325" cy="461962"/>
          </a:xfrm>
          <a:prstGeom prst="rect">
            <a:avLst/>
          </a:prstGeom>
          <a:solidFill>
            <a:schemeClr val="tx1"/>
          </a:solidFill>
          <a:ln w="28575">
            <a:solidFill>
              <a:srgbClr val="080808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u="none" dirty="0">
                <a:solidFill>
                  <a:srgbClr val="FF0000"/>
                </a:solidFill>
              </a:rPr>
              <a:t>No fires after 1928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3400" y="1219200"/>
            <a:ext cx="3352800" cy="1371600"/>
          </a:xfrm>
          <a:prstGeom prst="rect">
            <a:avLst/>
          </a:prstGeom>
          <a:solidFill>
            <a:schemeClr val="tx1"/>
          </a:solidFill>
          <a:ln w="28575" algn="ctr">
            <a:solidFill>
              <a:srgbClr val="080808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none" dirty="0">
                <a:solidFill>
                  <a:srgbClr val="FF0000"/>
                </a:solidFill>
              </a:rPr>
              <a:t>13 fires: 1676-1928</a:t>
            </a:r>
          </a:p>
          <a:p>
            <a:pPr algn="ctr" eaLnBrk="1" hangingPunct="1"/>
            <a:r>
              <a:rPr lang="en-US" altLang="en-US" sz="2400" b="1" u="none" dirty="0">
                <a:solidFill>
                  <a:srgbClr val="FF0000"/>
                </a:solidFill>
              </a:rPr>
              <a:t>~20 </a:t>
            </a:r>
            <a:r>
              <a:rPr lang="en-US" altLang="en-US" sz="2400" b="1" u="none" dirty="0" err="1">
                <a:solidFill>
                  <a:srgbClr val="FF0000"/>
                </a:solidFill>
              </a:rPr>
              <a:t>yrs</a:t>
            </a:r>
            <a:r>
              <a:rPr lang="en-US" altLang="en-US" sz="2400" b="1" u="none" dirty="0">
                <a:solidFill>
                  <a:srgbClr val="FF0000"/>
                </a:solidFill>
              </a:rPr>
              <a:t> between fires</a:t>
            </a:r>
          </a:p>
          <a:p>
            <a:pPr algn="ctr" eaLnBrk="1" hangingPunct="1"/>
            <a:r>
              <a:rPr lang="en-US" altLang="en-US" sz="2400" b="1" u="none" dirty="0">
                <a:solidFill>
                  <a:srgbClr val="FF0000"/>
                </a:solidFill>
              </a:rPr>
              <a:t> (range: 9-42 </a:t>
            </a:r>
            <a:r>
              <a:rPr lang="en-US" altLang="en-US" sz="2400" b="1" u="none" dirty="0" err="1">
                <a:solidFill>
                  <a:srgbClr val="FF0000"/>
                </a:solidFill>
              </a:rPr>
              <a:t>yrs</a:t>
            </a:r>
            <a:r>
              <a:rPr lang="en-US" altLang="en-US" sz="2400" b="1" u="none" dirty="0">
                <a:solidFill>
                  <a:srgbClr val="FF0000"/>
                </a:solidFill>
              </a:rPr>
              <a:t>)</a:t>
            </a:r>
            <a:endParaRPr lang="en-US" altLang="en-US" sz="2800" u="none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5589588" y="1143000"/>
            <a:ext cx="0" cy="5143500"/>
          </a:xfrm>
          <a:prstGeom prst="line">
            <a:avLst/>
          </a:prstGeom>
          <a:noFill/>
          <a:ln w="57150" algn="ctr">
            <a:solidFill>
              <a:srgbClr val="FF0000"/>
            </a:solidFill>
            <a:prstDash val="sys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1475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914400" y="1649968"/>
            <a:ext cx="1981200" cy="6858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000" b="1" u="none" dirty="0" smtClean="0"/>
              <a:t>surface</a:t>
            </a:r>
          </a:p>
          <a:p>
            <a:pPr algn="ctr"/>
            <a:r>
              <a:rPr lang="en-US" altLang="en-US" sz="2000" b="1" u="none" dirty="0" smtClean="0"/>
              <a:t>fires</a:t>
            </a:r>
            <a:endParaRPr lang="en-US" altLang="en-US" sz="2000" b="1" u="none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768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FFC000"/>
                </a:solidFill>
              </a:rPr>
              <a:t>Altered Fire </a:t>
            </a:r>
            <a:r>
              <a:rPr lang="en-US" altLang="en-US" sz="3600" b="1" dirty="0">
                <a:solidFill>
                  <a:srgbClr val="FFC000"/>
                </a:solidFill>
              </a:rPr>
              <a:t>R</a:t>
            </a:r>
            <a:r>
              <a:rPr lang="en-US" altLang="en-US" sz="3600" b="1" dirty="0" smtClean="0">
                <a:solidFill>
                  <a:srgbClr val="FFC000"/>
                </a:solidFill>
              </a:rPr>
              <a:t>egimes and Dry Forests</a:t>
            </a:r>
            <a:endParaRPr lang="en-CA" altLang="en-US" sz="3600" b="1" dirty="0" smtClean="0">
              <a:solidFill>
                <a:srgbClr val="FFC000"/>
              </a:solidFill>
            </a:endParaRPr>
          </a:p>
        </p:txBody>
      </p:sp>
      <p:sp>
        <p:nvSpPr>
          <p:cNvPr id="37893" name="Rectangle 1"/>
          <p:cNvSpPr>
            <a:spLocks noChangeArrowheads="1"/>
          </p:cNvSpPr>
          <p:nvPr/>
        </p:nvSpPr>
        <p:spPr bwMode="auto">
          <a:xfrm>
            <a:off x="4341594" y="633626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800" u="non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2450" y="4316968"/>
            <a:ext cx="3790950" cy="1508105"/>
          </a:xfrm>
          <a:prstGeom prst="rect">
            <a:avLst/>
          </a:prstGeom>
          <a:solidFill>
            <a:schemeClr val="tx2">
              <a:lumMod val="50000"/>
              <a:alpha val="62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300" u="none" dirty="0">
                <a:solidFill>
                  <a:srgbClr val="FFFFFF"/>
                </a:solidFill>
              </a:rPr>
              <a:t>decreased grass cover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300" u="none" dirty="0" smtClean="0">
                <a:solidFill>
                  <a:srgbClr val="FFFFFF"/>
                </a:solidFill>
              </a:rPr>
              <a:t>invasion </a:t>
            </a:r>
            <a:r>
              <a:rPr lang="en-US" altLang="en-US" sz="2300" u="none" dirty="0">
                <a:solidFill>
                  <a:srgbClr val="FFFFFF"/>
                </a:solidFill>
              </a:rPr>
              <a:t>of </a:t>
            </a:r>
            <a:r>
              <a:rPr lang="en-US" altLang="en-US" sz="2300" u="none" dirty="0" smtClean="0">
                <a:solidFill>
                  <a:srgbClr val="FFFFFF"/>
                </a:solidFill>
              </a:rPr>
              <a:t>trees</a:t>
            </a:r>
            <a:endParaRPr lang="en-US" altLang="en-US" sz="2300" u="none" dirty="0">
              <a:solidFill>
                <a:srgbClr val="FFFF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300" u="none" dirty="0" smtClean="0">
                <a:solidFill>
                  <a:srgbClr val="FFFFFF"/>
                </a:solidFill>
              </a:rPr>
              <a:t>increased tree cover </a:t>
            </a:r>
            <a:endParaRPr lang="en-US" altLang="en-US" sz="2300" u="none" dirty="0">
              <a:solidFill>
                <a:srgbClr val="FFFF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300" u="none" dirty="0" smtClean="0">
                <a:solidFill>
                  <a:srgbClr val="FFFFFF"/>
                </a:solidFill>
              </a:rPr>
              <a:t>increased </a:t>
            </a:r>
            <a:r>
              <a:rPr lang="en-US" altLang="en-US" sz="2300" u="none" dirty="0">
                <a:solidFill>
                  <a:srgbClr val="FFFFFF"/>
                </a:solidFill>
              </a:rPr>
              <a:t>tree </a:t>
            </a:r>
            <a:r>
              <a:rPr lang="en-US" altLang="en-US" sz="2300" u="none" dirty="0" smtClean="0">
                <a:solidFill>
                  <a:srgbClr val="FFFFFF"/>
                </a:solidFill>
              </a:rPr>
              <a:t>density</a:t>
            </a:r>
            <a:endParaRPr lang="en-US" altLang="en-US" sz="2300" u="none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14400" y="2869168"/>
            <a:ext cx="1981200" cy="685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000" b="1" u="none" dirty="0">
                <a:solidFill>
                  <a:srgbClr val="080808"/>
                </a:solidFill>
              </a:rPr>
              <a:t>f</a:t>
            </a:r>
            <a:r>
              <a:rPr lang="en-US" altLang="en-US" sz="2000" b="1" u="none" dirty="0" smtClean="0">
                <a:solidFill>
                  <a:srgbClr val="080808"/>
                </a:solidFill>
              </a:rPr>
              <a:t>ire exclusion</a:t>
            </a:r>
            <a:endParaRPr lang="en-US" altLang="en-US" sz="2000" b="1" u="none" dirty="0">
              <a:solidFill>
                <a:srgbClr val="080808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14400" y="4088368"/>
            <a:ext cx="1981200" cy="685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000" b="1" u="none" dirty="0">
                <a:solidFill>
                  <a:srgbClr val="080808"/>
                </a:solidFill>
              </a:rPr>
              <a:t>f</a:t>
            </a:r>
            <a:r>
              <a:rPr lang="en-US" altLang="en-US" sz="2000" b="1" u="none" dirty="0" smtClean="0">
                <a:solidFill>
                  <a:srgbClr val="080808"/>
                </a:solidFill>
              </a:rPr>
              <a:t>uel build-up</a:t>
            </a:r>
            <a:endParaRPr lang="en-US" altLang="en-US" sz="2000" b="1" u="none" dirty="0">
              <a:solidFill>
                <a:srgbClr val="080808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14400" y="5383768"/>
            <a:ext cx="1981200" cy="685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000" b="1" u="none" dirty="0" smtClean="0"/>
              <a:t>reduced resilience</a:t>
            </a:r>
            <a:endParaRPr lang="en-US" altLang="en-US" sz="2000" b="1" u="none" dirty="0"/>
          </a:p>
        </p:txBody>
      </p:sp>
      <p:sp>
        <p:nvSpPr>
          <p:cNvPr id="6" name="Down Arrow 5"/>
          <p:cNvSpPr/>
          <p:nvPr/>
        </p:nvSpPr>
        <p:spPr bwMode="auto">
          <a:xfrm>
            <a:off x="1676400" y="4926568"/>
            <a:ext cx="381000" cy="3048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1676400" y="3707368"/>
            <a:ext cx="381000" cy="3048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898948"/>
            <a:ext cx="571500" cy="9130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8000" u="none" baseline="-25000" dirty="0" smtClean="0"/>
              <a:t>+</a:t>
            </a:r>
            <a:endParaRPr lang="en-CA" sz="8000" u="none" baseline="-25000" dirty="0"/>
          </a:p>
        </p:txBody>
      </p:sp>
      <p:pic>
        <p:nvPicPr>
          <p:cNvPr id="14" name="Picture 13" descr="C:\Users\alneal\AppData\Local\Microsoft\Windows\Temporary Internet Files\Content.Outlook\1DXY28U1\airport_1951 (2)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2800" y="1459468"/>
            <a:ext cx="5105401" cy="46863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57600" y="5622548"/>
            <a:ext cx="441556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u="none" dirty="0" smtClean="0">
                <a:solidFill>
                  <a:srgbClr val="080808"/>
                </a:solidFill>
              </a:rPr>
              <a:t>1951  Near Kimberley, BC</a:t>
            </a:r>
            <a:endParaRPr lang="en-CA" u="none" dirty="0">
              <a:solidFill>
                <a:srgbClr val="080808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49171" y="1459468"/>
            <a:ext cx="5105401" cy="4686300"/>
            <a:chOff x="4644571" y="1638300"/>
            <a:chExt cx="5105401" cy="4686300"/>
          </a:xfrm>
        </p:grpSpPr>
        <p:pic>
          <p:nvPicPr>
            <p:cNvPr id="15" name="Picture 14" descr="C:\Users\alneal\AppData\Local\Microsoft\Windows\Temporary Internet Files\Content.Outlook\1DXY28U1\airport_2005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44571" y="1638300"/>
              <a:ext cx="5105401" cy="46863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4953000" y="5782531"/>
              <a:ext cx="4415568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CA" u="none" dirty="0" smtClean="0">
                  <a:solidFill>
                    <a:srgbClr val="080808"/>
                  </a:solidFill>
                </a:rPr>
                <a:t>2004  Near Kimberley, BC</a:t>
              </a:r>
              <a:endParaRPr lang="en-CA" u="none" dirty="0">
                <a:solidFill>
                  <a:srgbClr val="080808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400800" y="6159609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u="none" dirty="0" smtClean="0">
                <a:solidFill>
                  <a:schemeClr val="tx1">
                    <a:lumMod val="50000"/>
                  </a:schemeClr>
                </a:solidFill>
              </a:rPr>
              <a:t>A. Neal and R. Harris</a:t>
            </a:r>
            <a:endParaRPr lang="en-CA" sz="1600" u="none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6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466850" y="1828800"/>
            <a:ext cx="1981200" cy="6858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000" b="1" u="none" dirty="0" smtClean="0"/>
              <a:t>surface</a:t>
            </a:r>
          </a:p>
          <a:p>
            <a:pPr algn="ctr"/>
            <a:r>
              <a:rPr lang="en-US" altLang="en-US" sz="2000" b="1" u="none" dirty="0" smtClean="0"/>
              <a:t>fires</a:t>
            </a:r>
            <a:endParaRPr lang="en-US" altLang="en-US" sz="2000" b="1" u="none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FFC000"/>
                </a:solidFill>
              </a:rPr>
              <a:t>Altered Fire </a:t>
            </a:r>
            <a:r>
              <a:rPr lang="en-US" altLang="en-US" sz="3600" b="1" dirty="0">
                <a:solidFill>
                  <a:srgbClr val="FFC000"/>
                </a:solidFill>
              </a:rPr>
              <a:t>R</a:t>
            </a:r>
            <a:r>
              <a:rPr lang="en-US" altLang="en-US" sz="3600" b="1" dirty="0" smtClean="0">
                <a:solidFill>
                  <a:srgbClr val="FFC000"/>
                </a:solidFill>
              </a:rPr>
              <a:t>egimes in Dry Forests</a:t>
            </a:r>
            <a:br>
              <a:rPr lang="en-US" altLang="en-US" sz="3600" b="1" dirty="0" smtClean="0">
                <a:solidFill>
                  <a:srgbClr val="FFC000"/>
                </a:solidFill>
              </a:rPr>
            </a:br>
            <a:r>
              <a:rPr lang="en-US" altLang="en-US" sz="3600" b="1" dirty="0" smtClean="0">
                <a:solidFill>
                  <a:srgbClr val="FFC000"/>
                </a:solidFill>
              </a:rPr>
              <a:t>Reduce </a:t>
            </a:r>
            <a:r>
              <a:rPr lang="en-US" altLang="en-US" sz="3600" b="1" dirty="0">
                <a:solidFill>
                  <a:srgbClr val="FFC000"/>
                </a:solidFill>
              </a:rPr>
              <a:t>F</a:t>
            </a:r>
            <a:r>
              <a:rPr lang="en-US" altLang="en-US" sz="3600" b="1" dirty="0" smtClean="0">
                <a:solidFill>
                  <a:srgbClr val="FFC000"/>
                </a:solidFill>
              </a:rPr>
              <a:t>orest </a:t>
            </a:r>
            <a:r>
              <a:rPr lang="en-US" altLang="en-US" sz="3600" b="1" dirty="0">
                <a:solidFill>
                  <a:srgbClr val="FFC000"/>
                </a:solidFill>
              </a:rPr>
              <a:t>R</a:t>
            </a:r>
            <a:r>
              <a:rPr lang="en-US" altLang="en-US" sz="3600" b="1" dirty="0" smtClean="0">
                <a:solidFill>
                  <a:srgbClr val="FFC000"/>
                </a:solidFill>
              </a:rPr>
              <a:t>esilience</a:t>
            </a:r>
            <a:endParaRPr lang="en-CA" sz="36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1466850" y="3048000"/>
            <a:ext cx="1981200" cy="685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000" b="1" u="none" dirty="0">
                <a:solidFill>
                  <a:srgbClr val="080808"/>
                </a:solidFill>
              </a:rPr>
              <a:t>f</a:t>
            </a:r>
            <a:r>
              <a:rPr lang="en-US" altLang="en-US" sz="2000" b="1" u="none" dirty="0" smtClean="0">
                <a:solidFill>
                  <a:srgbClr val="080808"/>
                </a:solidFill>
              </a:rPr>
              <a:t>ire exclusion</a:t>
            </a:r>
            <a:endParaRPr lang="en-US" altLang="en-US" sz="2000" b="1" u="none" dirty="0">
              <a:solidFill>
                <a:srgbClr val="080808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447800" y="4267200"/>
            <a:ext cx="1981200" cy="685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000" b="1" u="none" dirty="0">
                <a:solidFill>
                  <a:srgbClr val="080808"/>
                </a:solidFill>
              </a:rPr>
              <a:t>f</a:t>
            </a:r>
            <a:r>
              <a:rPr lang="en-US" altLang="en-US" sz="2000" b="1" u="none" dirty="0" smtClean="0">
                <a:solidFill>
                  <a:srgbClr val="080808"/>
                </a:solidFill>
              </a:rPr>
              <a:t>uel build-up</a:t>
            </a:r>
            <a:endParaRPr lang="en-US" altLang="en-US" sz="2000" b="1" u="none" dirty="0">
              <a:solidFill>
                <a:srgbClr val="080808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466850" y="5562600"/>
            <a:ext cx="1981200" cy="685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000" b="1" u="none" dirty="0"/>
              <a:t>i</a:t>
            </a:r>
            <a:r>
              <a:rPr lang="en-US" altLang="en-US" sz="2000" b="1" u="none" dirty="0" smtClean="0"/>
              <a:t>ncreased</a:t>
            </a:r>
          </a:p>
          <a:p>
            <a:pPr algn="ctr"/>
            <a:r>
              <a:rPr lang="en-US" altLang="en-US" sz="2000" b="1" u="none" dirty="0" smtClean="0"/>
              <a:t>fire severity</a:t>
            </a:r>
            <a:endParaRPr lang="en-US" altLang="en-US" sz="2000" b="1" u="none" dirty="0"/>
          </a:p>
        </p:txBody>
      </p:sp>
      <p:sp>
        <p:nvSpPr>
          <p:cNvPr id="6" name="Down Arrow 5"/>
          <p:cNvSpPr/>
          <p:nvPr/>
        </p:nvSpPr>
        <p:spPr bwMode="auto">
          <a:xfrm>
            <a:off x="2228850" y="5105400"/>
            <a:ext cx="381000" cy="3048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2209800" y="3886200"/>
            <a:ext cx="381000" cy="3048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2650" y="2077780"/>
            <a:ext cx="571500" cy="9130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8000" u="none" baseline="-25000" dirty="0" smtClean="0"/>
              <a:t>+</a:t>
            </a:r>
            <a:endParaRPr lang="en-CA" sz="8000" u="none" baseline="-25000" dirty="0"/>
          </a:p>
        </p:txBody>
      </p:sp>
      <p:pic>
        <p:nvPicPr>
          <p:cNvPr id="19" name="Picture 2" descr="Crowni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0150" y="1507123"/>
            <a:ext cx="3790950" cy="483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38230" y="6338441"/>
            <a:ext cx="1200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u="none" dirty="0" smtClean="0">
                <a:solidFill>
                  <a:schemeClr val="tx1">
                    <a:lumMod val="50000"/>
                  </a:schemeClr>
                </a:solidFill>
              </a:rPr>
              <a:t>Q. Schmidt</a:t>
            </a:r>
            <a:endParaRPr lang="en-CA" sz="1600" u="none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7492" y="1447800"/>
            <a:ext cx="3823607" cy="489064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 rot="20040405">
            <a:off x="495300" y="3183344"/>
            <a:ext cx="8153400" cy="1010980"/>
          </a:xfrm>
          <a:prstGeom prst="rect">
            <a:avLst/>
          </a:prstGeom>
          <a:solidFill>
            <a:srgbClr val="080808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5400" i="1" u="none" dirty="0" smtClean="0">
                <a:solidFill>
                  <a:srgbClr val="FF0000"/>
                </a:solidFill>
                <a:latin typeface="Arial" charset="0"/>
              </a:rPr>
              <a:t>“fire suppression paradox”  </a:t>
            </a:r>
            <a:endParaRPr kumimoji="0" lang="en-CA" sz="5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2629"/>
            <a:ext cx="9144000" cy="68770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6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b="1" u="none" kern="0" dirty="0" smtClean="0">
                <a:solidFill>
                  <a:srgbClr val="FFC000"/>
                </a:solidFill>
              </a:rPr>
              <a:t> </a:t>
            </a:r>
            <a:r>
              <a:rPr lang="en-CA" sz="4000" b="1" u="none" kern="0" dirty="0" smtClean="0">
                <a:solidFill>
                  <a:srgbClr val="FFC000"/>
                </a:solidFill>
              </a:rPr>
              <a:t>Climate Change: The “New Normal”</a:t>
            </a:r>
            <a:endParaRPr lang="en-CA" sz="4000" b="1" u="none" kern="0" dirty="0">
              <a:solidFill>
                <a:srgbClr val="FFC000"/>
              </a:solidFill>
            </a:endParaRP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147619"/>
            <a:ext cx="3984993" cy="271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0600" y="1055914"/>
            <a:ext cx="3124200" cy="2982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3400" y="1055914"/>
            <a:ext cx="3200400" cy="2982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78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466850" y="1828800"/>
            <a:ext cx="1981200" cy="6858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000" b="1" u="none" dirty="0" smtClean="0"/>
              <a:t>surface</a:t>
            </a:r>
          </a:p>
          <a:p>
            <a:pPr algn="ctr"/>
            <a:r>
              <a:rPr lang="en-US" altLang="en-US" sz="2000" b="1" u="none" dirty="0" smtClean="0"/>
              <a:t>fires</a:t>
            </a:r>
            <a:endParaRPr lang="en-US" altLang="en-US" sz="2000" b="1" u="none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228600"/>
            <a:ext cx="8743950" cy="11430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FFC000"/>
                </a:solidFill>
              </a:rPr>
              <a:t>Reduced Resilience to Climate </a:t>
            </a:r>
            <a:r>
              <a:rPr lang="en-US" altLang="en-US" sz="3600" b="1" dirty="0">
                <a:solidFill>
                  <a:srgbClr val="FFC000"/>
                </a:solidFill>
              </a:rPr>
              <a:t>C</a:t>
            </a:r>
            <a:r>
              <a:rPr lang="en-US" altLang="en-US" sz="3600" b="1" dirty="0" smtClean="0">
                <a:solidFill>
                  <a:srgbClr val="FFC000"/>
                </a:solidFill>
              </a:rPr>
              <a:t>hange</a:t>
            </a:r>
            <a:endParaRPr lang="en-CA" sz="36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1466850" y="3048000"/>
            <a:ext cx="1981200" cy="685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000" b="1" u="none" dirty="0">
                <a:solidFill>
                  <a:srgbClr val="080808"/>
                </a:solidFill>
              </a:rPr>
              <a:t>f</a:t>
            </a:r>
            <a:r>
              <a:rPr lang="en-US" altLang="en-US" sz="2000" b="1" u="none" dirty="0" smtClean="0">
                <a:solidFill>
                  <a:srgbClr val="080808"/>
                </a:solidFill>
              </a:rPr>
              <a:t>ire exclusion</a:t>
            </a:r>
            <a:endParaRPr lang="en-US" altLang="en-US" sz="2000" b="1" u="none" dirty="0">
              <a:solidFill>
                <a:srgbClr val="080808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71450" y="4267200"/>
            <a:ext cx="1981200" cy="685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000" b="1" u="none" dirty="0" smtClean="0">
                <a:solidFill>
                  <a:srgbClr val="080808"/>
                </a:solidFill>
              </a:rPr>
              <a:t>fuels build-up</a:t>
            </a:r>
            <a:endParaRPr lang="en-US" altLang="en-US" sz="2000" b="1" u="none" dirty="0">
              <a:solidFill>
                <a:srgbClr val="080808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466850" y="5562600"/>
            <a:ext cx="1981200" cy="6858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000" b="1" u="none" dirty="0"/>
              <a:t>m</a:t>
            </a:r>
            <a:r>
              <a:rPr lang="en-US" altLang="en-US" sz="2000" b="1" u="none" dirty="0" smtClean="0"/>
              <a:t>ore frequent severe fires</a:t>
            </a:r>
            <a:endParaRPr lang="en-US" altLang="en-US" sz="2000" b="1" u="none" dirty="0"/>
          </a:p>
        </p:txBody>
      </p:sp>
      <p:sp>
        <p:nvSpPr>
          <p:cNvPr id="6" name="Down Arrow 5"/>
          <p:cNvSpPr/>
          <p:nvPr/>
        </p:nvSpPr>
        <p:spPr bwMode="auto">
          <a:xfrm>
            <a:off x="2228850" y="5105400"/>
            <a:ext cx="381000" cy="3048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1543050" y="3886200"/>
            <a:ext cx="381000" cy="3048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2650" y="2077780"/>
            <a:ext cx="571500" cy="9130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8000" u="none" baseline="-25000" dirty="0" smtClean="0"/>
              <a:t>+</a:t>
            </a:r>
            <a:endParaRPr lang="en-CA" sz="8000" u="none" baseline="-25000" dirty="0"/>
          </a:p>
        </p:txBody>
      </p:sp>
      <p:pic>
        <p:nvPicPr>
          <p:cNvPr id="19" name="Picture 2" descr="Crowni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0150" y="1507123"/>
            <a:ext cx="3790950" cy="483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38230" y="6338441"/>
            <a:ext cx="1200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u="none" dirty="0" smtClean="0">
                <a:solidFill>
                  <a:schemeClr val="tx1">
                    <a:lumMod val="50000"/>
                  </a:schemeClr>
                </a:solidFill>
              </a:rPr>
              <a:t>Q. Schmidt</a:t>
            </a:r>
            <a:endParaRPr lang="en-CA" sz="1600" u="non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705100" y="4267200"/>
            <a:ext cx="1981200" cy="6858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2000" b="1" u="none" dirty="0" smtClean="0">
                <a:solidFill>
                  <a:srgbClr val="080808"/>
                </a:solidFill>
              </a:rPr>
              <a:t>climate change</a:t>
            </a:r>
            <a:endParaRPr lang="en-US" altLang="en-US" sz="2000" b="1" u="none" dirty="0">
              <a:solidFill>
                <a:srgbClr val="080808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52650" y="3886200"/>
            <a:ext cx="571500" cy="9130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8000" u="none" baseline="-25000" dirty="0" smtClean="0"/>
              <a:t>+</a:t>
            </a:r>
            <a:endParaRPr lang="en-CA" sz="8000" u="none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7492" y="1447800"/>
            <a:ext cx="3823607" cy="48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8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675" y="56534"/>
            <a:ext cx="9010650" cy="93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3600" b="1" u="none" kern="0" dirty="0" smtClean="0">
                <a:solidFill>
                  <a:srgbClr val="FFC000"/>
                </a:solidFill>
              </a:rPr>
              <a:t>Urgent Need for Transformative Change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990599"/>
            <a:ext cx="4572000" cy="5867400"/>
          </a:xfrm>
          <a:prstGeom prst="rect">
            <a:avLst/>
          </a:prstGeom>
          <a:solidFill>
            <a:srgbClr val="00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2406" y="892302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none" dirty="0" smtClean="0">
                <a:solidFill>
                  <a:srgbClr val="000000"/>
                </a:solidFill>
              </a:rPr>
              <a:t>“Fire smart”</a:t>
            </a:r>
            <a:endParaRPr lang="en-US" b="1" u="none" dirty="0">
              <a:solidFill>
                <a:srgbClr val="000000"/>
              </a:solidFill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4596520" y="1020118"/>
            <a:ext cx="768209" cy="332232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6520" y="1352350"/>
            <a:ext cx="448080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none" dirty="0" smtClean="0"/>
              <a:t>1.2M ha burns</a:t>
            </a:r>
          </a:p>
          <a:p>
            <a:pPr algn="ctr"/>
            <a:r>
              <a:rPr lang="en-US" u="none" dirty="0" smtClean="0"/>
              <a:t>1.82B fire suppression</a:t>
            </a:r>
          </a:p>
          <a:p>
            <a:pPr algn="ctr"/>
            <a:r>
              <a:rPr lang="en-US" u="none" dirty="0" smtClean="0"/>
              <a:t>$183M fire prevention</a:t>
            </a:r>
          </a:p>
          <a:p>
            <a:pPr algn="ctr"/>
            <a:endParaRPr lang="en-US" u="none" dirty="0" smtClean="0"/>
          </a:p>
          <a:p>
            <a:pPr algn="ctr"/>
            <a:r>
              <a:rPr lang="en-US" u="none" dirty="0" smtClean="0"/>
              <a:t>Timber + stand-level </a:t>
            </a:r>
            <a:r>
              <a:rPr lang="en-US" u="none" dirty="0"/>
              <a:t>focus</a:t>
            </a:r>
          </a:p>
          <a:p>
            <a:pPr algn="ctr"/>
            <a:r>
              <a:rPr lang="en-US" u="none" dirty="0" smtClean="0"/>
              <a:t>Homogenized landscapes</a:t>
            </a:r>
          </a:p>
          <a:p>
            <a:pPr algn="ctr"/>
            <a:endParaRPr lang="en-US" u="none" dirty="0" smtClean="0"/>
          </a:p>
          <a:p>
            <a:pPr algn="ctr"/>
            <a:r>
              <a:rPr lang="en-US" u="none" dirty="0" smtClean="0"/>
              <a:t>Vulnerable communities</a:t>
            </a:r>
          </a:p>
          <a:p>
            <a:pPr algn="ctr"/>
            <a:r>
              <a:rPr lang="en-US" u="none" dirty="0" smtClean="0"/>
              <a:t>Naïve citizens</a:t>
            </a:r>
          </a:p>
          <a:p>
            <a:pPr algn="ctr"/>
            <a:r>
              <a:rPr lang="en-US" u="none" dirty="0" smtClean="0"/>
              <a:t>Lack of political will</a:t>
            </a:r>
          </a:p>
          <a:p>
            <a:pPr algn="ctr"/>
            <a:endParaRPr lang="en-US" u="none" dirty="0"/>
          </a:p>
          <a:p>
            <a:endParaRPr lang="en-US" u="none" dirty="0" smtClean="0"/>
          </a:p>
          <a:p>
            <a:endParaRPr lang="en-US" u="none" dirty="0"/>
          </a:p>
        </p:txBody>
      </p:sp>
      <p:sp>
        <p:nvSpPr>
          <p:cNvPr id="10" name="Rectangle 9"/>
          <p:cNvSpPr/>
          <p:nvPr/>
        </p:nvSpPr>
        <p:spPr>
          <a:xfrm>
            <a:off x="0" y="6609378"/>
            <a:ext cx="2131994" cy="24622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lIns="0" tIns="0" rIns="0" bIns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600" b="1" u="none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CA" sz="1600" b="1" u="none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rtwork: Jen </a:t>
            </a:r>
            <a:r>
              <a:rPr lang="en-CA" sz="1600" b="1" u="none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Burgess</a:t>
            </a:r>
            <a:endParaRPr lang="en-US" sz="1600" b="1" u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8092" y="6557546"/>
            <a:ext cx="2226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none" dirty="0" smtClean="0"/>
              <a:t>Bowman et al. in prep.</a:t>
            </a:r>
            <a:endParaRPr lang="en-US" sz="1600" u="none" dirty="0"/>
          </a:p>
        </p:txBody>
      </p:sp>
    </p:spTree>
    <p:extLst>
      <p:ext uri="{BB962C8B-B14F-4D97-AF65-F5344CB8AC3E}">
        <p14:creationId xmlns:p14="http://schemas.microsoft.com/office/powerpoint/2010/main" val="154382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orest Fire Time-Lapse, Nelson, British Columbi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169834" y="0"/>
            <a:ext cx="14630400" cy="822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81000"/>
            <a:ext cx="525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none" dirty="0">
                <a:solidFill>
                  <a:srgbClr val="FFC000"/>
                </a:solidFill>
              </a:rPr>
              <a:t>Wildfires of 2017</a:t>
            </a:r>
          </a:p>
          <a:p>
            <a:r>
              <a:rPr lang="en-US" sz="4000" b="1" u="none" dirty="0">
                <a:solidFill>
                  <a:srgbClr val="FFC000"/>
                </a:solidFill>
              </a:rPr>
              <a:t>cannot be another</a:t>
            </a:r>
          </a:p>
          <a:p>
            <a:r>
              <a:rPr lang="en-US" sz="4000" b="1" u="none" dirty="0">
                <a:solidFill>
                  <a:srgbClr val="FFC000"/>
                </a:solidFill>
              </a:rPr>
              <a:t>“wake-up call”</a:t>
            </a:r>
            <a:endParaRPr lang="en-US" sz="4000" u="none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4572000"/>
            <a:ext cx="78486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u="none" dirty="0">
                <a:solidFill>
                  <a:srgbClr val="FFC000"/>
                </a:solidFill>
              </a:rPr>
              <a:t>BC’s forests and communities are</a:t>
            </a:r>
          </a:p>
          <a:p>
            <a:pPr algn="r"/>
            <a:r>
              <a:rPr lang="en-US" b="1" u="none" dirty="0">
                <a:solidFill>
                  <a:srgbClr val="FFC000"/>
                </a:solidFill>
              </a:rPr>
              <a:t> not resilient to wildfire + climate change</a:t>
            </a:r>
          </a:p>
          <a:p>
            <a:pPr algn="r"/>
            <a:endParaRPr lang="en-US" sz="1100" b="1" u="none" dirty="0">
              <a:solidFill>
                <a:srgbClr val="FFC000"/>
              </a:solidFill>
            </a:endParaRPr>
          </a:p>
          <a:p>
            <a:pPr algn="r"/>
            <a:r>
              <a:rPr lang="en-US" b="1" u="none" dirty="0">
                <a:solidFill>
                  <a:srgbClr val="FFC000"/>
                </a:solidFill>
              </a:rPr>
              <a:t> Transformative change is urgently needed</a:t>
            </a:r>
          </a:p>
        </p:txBody>
      </p:sp>
    </p:spTree>
    <p:extLst>
      <p:ext uri="{BB962C8B-B14F-4D97-AF65-F5344CB8AC3E}">
        <p14:creationId xmlns:p14="http://schemas.microsoft.com/office/powerpoint/2010/main" val="255589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675" y="56534"/>
            <a:ext cx="9010650" cy="93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3600" b="1" u="none" kern="0" dirty="0" smtClean="0">
                <a:solidFill>
                  <a:srgbClr val="FFC000"/>
                </a:solidFill>
              </a:rPr>
              <a:t>Urgent Need for Transformative Change</a:t>
            </a:r>
          </a:p>
        </p:txBody>
      </p:sp>
      <p:sp>
        <p:nvSpPr>
          <p:cNvPr id="2" name="Right Arrow 1"/>
          <p:cNvSpPr/>
          <p:nvPr/>
        </p:nvSpPr>
        <p:spPr bwMode="auto">
          <a:xfrm>
            <a:off x="3276600" y="3581400"/>
            <a:ext cx="2819400" cy="12954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09378"/>
            <a:ext cx="2131994" cy="246221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lIns="0" tIns="0" rIns="0" bIns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600" b="1" u="none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CA" sz="1600" b="1" u="none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rtwork: Jen </a:t>
            </a:r>
            <a:r>
              <a:rPr lang="en-CA" sz="1600" b="1" u="none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Burgess</a:t>
            </a:r>
            <a:endParaRPr lang="en-US" sz="1600" b="1" u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8092" y="6557546"/>
            <a:ext cx="2226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none" dirty="0" smtClean="0"/>
              <a:t>Bowman et al. in prep.</a:t>
            </a:r>
            <a:endParaRPr lang="en-US" sz="1600" u="none" dirty="0"/>
          </a:p>
        </p:txBody>
      </p:sp>
    </p:spTree>
    <p:extLst>
      <p:ext uri="{BB962C8B-B14F-4D97-AF65-F5344CB8AC3E}">
        <p14:creationId xmlns:p14="http://schemas.microsoft.com/office/powerpoint/2010/main" val="24032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0850" y="3657600"/>
            <a:ext cx="2781300" cy="302895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050" y="19050"/>
            <a:ext cx="91249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3600" b="1" u="none" dirty="0" smtClean="0">
                <a:solidFill>
                  <a:srgbClr val="FFC000"/>
                </a:solidFill>
              </a:rPr>
              <a:t>Resilience: Learning to Live with Fire</a:t>
            </a:r>
            <a:endParaRPr lang="en-CA" sz="3600" u="none" kern="0" dirty="0"/>
          </a:p>
        </p:txBody>
      </p:sp>
      <p:pic>
        <p:nvPicPr>
          <p:cNvPr id="6" name="Picture 5" descr="IMG_048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0" y="3657600"/>
            <a:ext cx="2800350" cy="302895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5500" y="3657600"/>
            <a:ext cx="3143250" cy="304800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537" y="839315"/>
            <a:ext cx="3639926" cy="27070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020" y="818204"/>
            <a:ext cx="1828809" cy="276319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9" y="846357"/>
            <a:ext cx="2095491" cy="273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0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76200" y="185619"/>
            <a:ext cx="9220200" cy="59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CA" sz="3400" b="1" u="none" kern="0" dirty="0" smtClean="0">
                <a:solidFill>
                  <a:srgbClr val="FFC000"/>
                </a:solidFill>
              </a:rPr>
              <a:t>Community Initiatives: Barriers + Solutions</a:t>
            </a:r>
            <a:endParaRPr lang="en-CA" sz="3400" b="1" u="none" kern="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914400"/>
            <a:ext cx="43053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none" dirty="0"/>
              <a:t>In 2004</a:t>
            </a:r>
          </a:p>
          <a:p>
            <a:r>
              <a:rPr lang="en-US" u="none" dirty="0"/>
              <a:t>  1.6M ha hazardous </a:t>
            </a:r>
            <a:r>
              <a:rPr lang="en-US" u="none" dirty="0" smtClean="0"/>
              <a:t>fuels    </a:t>
            </a:r>
          </a:p>
          <a:p>
            <a:r>
              <a:rPr lang="en-US" u="none" dirty="0"/>
              <a:t> </a:t>
            </a:r>
            <a:r>
              <a:rPr lang="en-US" u="none" dirty="0" smtClean="0"/>
              <a:t>  wildland-urban </a:t>
            </a:r>
            <a:r>
              <a:rPr lang="en-US" u="none" dirty="0"/>
              <a:t>interface</a:t>
            </a:r>
          </a:p>
          <a:p>
            <a:endParaRPr lang="en-US" sz="2100" u="none" dirty="0" smtClean="0"/>
          </a:p>
          <a:p>
            <a:endParaRPr lang="en-US" sz="3200" u="none" dirty="0"/>
          </a:p>
          <a:p>
            <a:r>
              <a:rPr lang="en-US" sz="3200" b="1" u="none" dirty="0"/>
              <a:t>By 2017</a:t>
            </a:r>
          </a:p>
          <a:p>
            <a:r>
              <a:rPr lang="en-US" u="none" dirty="0"/>
              <a:t>   $74M fuels mitigation</a:t>
            </a:r>
          </a:p>
          <a:p>
            <a:r>
              <a:rPr lang="en-US" u="none" dirty="0"/>
              <a:t>    11, 679 ha treated</a:t>
            </a:r>
          </a:p>
          <a:p>
            <a:r>
              <a:rPr lang="en-US" u="none" dirty="0"/>
              <a:t>    ($6336 per ha)   </a:t>
            </a:r>
          </a:p>
          <a:p>
            <a:endParaRPr lang="en-US" sz="1200" u="none" dirty="0"/>
          </a:p>
          <a:p>
            <a:r>
              <a:rPr lang="en-US" u="none" dirty="0"/>
              <a:t>   $3B suppression</a:t>
            </a:r>
          </a:p>
          <a:p>
            <a:r>
              <a:rPr lang="en-US" u="none" dirty="0"/>
              <a:t>   $19B seismic upgrades</a:t>
            </a:r>
          </a:p>
          <a:p>
            <a:endParaRPr lang="en-US" sz="2100" u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838200"/>
            <a:ext cx="4405168" cy="582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00" y="2420531"/>
            <a:ext cx="5486400" cy="160831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88494" y="244078"/>
            <a:ext cx="8972550" cy="59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CA" sz="3200" b="1" u="none" kern="0" dirty="0">
                <a:solidFill>
                  <a:srgbClr val="FFC000"/>
                </a:solidFill>
              </a:rPr>
              <a:t>Wildfire: Urgent priority </a:t>
            </a:r>
            <a:r>
              <a:rPr lang="en-CA" sz="3200" b="1" u="none" kern="0" dirty="0" smtClean="0">
                <a:solidFill>
                  <a:srgbClr val="FFC000"/>
                </a:solidFill>
              </a:rPr>
              <a:t>but several barriers</a:t>
            </a:r>
            <a:endParaRPr lang="en-CA" sz="3200" b="1" u="none" kern="0" dirty="0">
              <a:solidFill>
                <a:srgbClr val="FFC000"/>
              </a:solidFill>
            </a:endParaRPr>
          </a:p>
          <a:p>
            <a:pPr algn="l"/>
            <a:r>
              <a:rPr lang="en-CA" sz="3200" b="1" u="none" kern="0" dirty="0" smtClean="0">
                <a:solidFill>
                  <a:srgbClr val="FFC000"/>
                </a:solidFill>
              </a:rPr>
              <a:t>  Findings of our 2016-7 survey:</a:t>
            </a:r>
            <a:endParaRPr lang="en-CA" sz="3200" b="1" u="none" kern="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939" y="4187952"/>
            <a:ext cx="8833661" cy="221284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7090" y="1262721"/>
            <a:ext cx="8714509" cy="53894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u="none" dirty="0" smtClean="0">
                <a:solidFill>
                  <a:srgbClr val="2E1700"/>
                </a:solidFill>
                <a:latin typeface="Cambria" panose="02040503050406030204" pitchFamily="18" charset="0"/>
              </a:rPr>
              <a:t>Relative urgency of wildfire in 74 communities:</a:t>
            </a:r>
            <a:endParaRPr lang="en-US" u="none" dirty="0">
              <a:solidFill>
                <a:srgbClr val="2E170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069" y="2431465"/>
            <a:ext cx="3259931" cy="156966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u="none" dirty="0" smtClean="0">
                <a:solidFill>
                  <a:srgbClr val="2E1700"/>
                </a:solidFill>
                <a:latin typeface="Cambria" panose="02040503050406030204" pitchFamily="18" charset="0"/>
              </a:rPr>
              <a:t>Wildfire in WUI</a:t>
            </a:r>
          </a:p>
          <a:p>
            <a:r>
              <a:rPr lang="en-US" sz="2400" u="none" dirty="0" smtClean="0">
                <a:solidFill>
                  <a:srgbClr val="2E1700"/>
                </a:solidFill>
                <a:latin typeface="Cambria" panose="02040503050406030204" pitchFamily="18" charset="0"/>
              </a:rPr>
              <a:t>Economic development</a:t>
            </a:r>
          </a:p>
          <a:p>
            <a:r>
              <a:rPr lang="en-US" sz="2400" u="none" dirty="0" smtClean="0">
                <a:solidFill>
                  <a:srgbClr val="2E1700"/>
                </a:solidFill>
                <a:latin typeface="Cambria" panose="02040503050406030204" pitchFamily="18" charset="0"/>
              </a:rPr>
              <a:t>Emergency plans</a:t>
            </a:r>
          </a:p>
          <a:p>
            <a:r>
              <a:rPr lang="en-US" sz="2400" u="none" dirty="0" smtClean="0">
                <a:solidFill>
                  <a:srgbClr val="2E1700"/>
                </a:solidFill>
                <a:latin typeface="Cambria" panose="02040503050406030204" pitchFamily="18" charset="0"/>
              </a:rPr>
              <a:t>Health care</a:t>
            </a:r>
            <a:endParaRPr lang="en-US" sz="2400" u="none" dirty="0">
              <a:solidFill>
                <a:srgbClr val="2E170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05200" y="1960773"/>
            <a:ext cx="5503631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u="none" dirty="0" smtClean="0">
                <a:solidFill>
                  <a:srgbClr val="2E1700"/>
                </a:solidFill>
                <a:latin typeface="Cambria" panose="02040503050406030204" pitchFamily="18" charset="0"/>
              </a:rPr>
              <a:t>Not Urgent ………………    ………………….Very Urgent</a:t>
            </a:r>
            <a:endParaRPr lang="en-US" sz="2000" u="none" dirty="0">
              <a:solidFill>
                <a:srgbClr val="2E1700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75665" y="6457890"/>
            <a:ext cx="5259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none" dirty="0" smtClean="0"/>
              <a:t>Daniels, Hagerman and Ravensbergen 2018</a:t>
            </a:r>
            <a:endParaRPr lang="en-US" sz="2000" u="none" dirty="0"/>
          </a:p>
        </p:txBody>
      </p:sp>
    </p:spTree>
    <p:extLst>
      <p:ext uri="{BB962C8B-B14F-4D97-AF65-F5344CB8AC3E}">
        <p14:creationId xmlns:p14="http://schemas.microsoft.com/office/powerpoint/2010/main" val="27997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2187" y="6472445"/>
            <a:ext cx="5259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none" dirty="0" smtClean="0"/>
              <a:t>Daniels, Hagerman and Ravensbergen 2018</a:t>
            </a:r>
            <a:endParaRPr lang="en-US" sz="2000" u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447800"/>
            <a:ext cx="6129702" cy="49878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0" y="1410984"/>
            <a:ext cx="4648200" cy="1859280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 bwMode="auto">
          <a:xfrm>
            <a:off x="-57150" y="457200"/>
            <a:ext cx="8972550" cy="59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CA" sz="3200" b="1" u="none" kern="0" dirty="0">
                <a:solidFill>
                  <a:srgbClr val="FFC000"/>
                </a:solidFill>
              </a:rPr>
              <a:t>Wildfire: </a:t>
            </a:r>
            <a:r>
              <a:rPr lang="en-CA" sz="3200" b="1" u="none" kern="0" dirty="0" smtClean="0">
                <a:solidFill>
                  <a:srgbClr val="FFC000"/>
                </a:solidFill>
              </a:rPr>
              <a:t>Invitation to participate </a:t>
            </a:r>
          </a:p>
          <a:p>
            <a:r>
              <a:rPr lang="en-CA" sz="3200" b="1" u="none" kern="0" dirty="0" smtClean="0">
                <a:solidFill>
                  <a:srgbClr val="FFC000"/>
                </a:solidFill>
              </a:rPr>
              <a:t>in 2018 survey to better represent all of BC </a:t>
            </a:r>
            <a:endParaRPr lang="en-CA" sz="3200" b="1" u="none" kern="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3467951"/>
            <a:ext cx="4572000" cy="1384995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txBody>
          <a:bodyPr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900"/>
              </a:spcAft>
            </a:pPr>
            <a:r>
              <a:rPr lang="en-US" b="1" i="1" u="none" dirty="0" smtClean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Will you join us to</a:t>
            </a:r>
            <a:br>
              <a:rPr lang="en-US" b="1" i="1" u="none" dirty="0" smtClean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u="none" dirty="0" smtClean="0">
                <a:solidFill>
                  <a:srgbClr val="08080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co-develop solutions to overcome barriers?</a:t>
            </a:r>
            <a:endParaRPr lang="en-US" b="1" i="1" u="none" dirty="0">
              <a:solidFill>
                <a:srgbClr val="080808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00" y="990600"/>
            <a:ext cx="3733800" cy="58674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675" y="56535"/>
            <a:ext cx="90106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u="none" dirty="0" smtClean="0">
                <a:solidFill>
                  <a:srgbClr val="FFC000"/>
                </a:solidFill>
              </a:rPr>
              <a:t> </a:t>
            </a:r>
            <a:r>
              <a:rPr lang="en-US" sz="3600" b="1" u="none" dirty="0" smtClean="0">
                <a:solidFill>
                  <a:srgbClr val="FFC000"/>
                </a:solidFill>
              </a:rPr>
              <a:t>Resilience: Learning to Live with Fire</a:t>
            </a:r>
            <a:endParaRPr lang="en-US" sz="3600" u="none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675" y="1066800"/>
            <a:ext cx="549592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hangingPunct="0">
              <a:spcBef>
                <a:spcPts val="0"/>
              </a:spcBef>
              <a:spcAft>
                <a:spcPts val="1200"/>
              </a:spcAft>
            </a:pPr>
            <a:r>
              <a:rPr lang="en-US" sz="3200" b="1" u="none" dirty="0" smtClean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Community-based Approach: </a:t>
            </a:r>
            <a:r>
              <a:rPr lang="en-US" b="1" u="none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u="none" dirty="0">
              <a:solidFill>
                <a:srgbClr val="FFC000"/>
              </a:solidFill>
              <a:latin typeface="CG Times (W1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u="none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WUI </a:t>
            </a:r>
            <a:r>
              <a:rPr lang="en-US" u="none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u="none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oning and treatment </a:t>
            </a:r>
            <a:br>
              <a:rPr lang="en-US" u="none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u="none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low fire hazard</a:t>
            </a:r>
          </a:p>
          <a:p>
            <a:pPr marL="457200" marR="0" indent="-45720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u="none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Proactive </a:t>
            </a:r>
            <a:r>
              <a:rPr lang="en-US" u="none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landscape </a:t>
            </a:r>
            <a:r>
              <a:rPr lang="en-US" u="none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reinforces WUI treatments</a:t>
            </a:r>
          </a:p>
          <a:p>
            <a:pPr marL="457200" indent="-45720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u="none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Coupled with </a:t>
            </a:r>
            <a:r>
              <a:rPr lang="en-US" u="none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FireSmart</a:t>
            </a:r>
            <a:endParaRPr lang="en-US" u="none" dirty="0" smtClean="0">
              <a:latin typeface="CG Times (W1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indent="-45720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u="none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Science </a:t>
            </a:r>
            <a:r>
              <a:rPr lang="en-US" u="none" dirty="0"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US" u="none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TEK  </a:t>
            </a:r>
            <a:r>
              <a:rPr lang="en-US" u="none" dirty="0">
                <a:latin typeface="Calibri" panose="020F0502020204030204" pitchFamily="34" charset="0"/>
                <a:ea typeface="Times New Roman" panose="02020603050405020304" pitchFamily="18" charset="0"/>
              </a:rPr>
              <a:t>inform forest restoration and </a:t>
            </a:r>
            <a:r>
              <a:rPr lang="en-US" u="none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management  </a:t>
            </a:r>
            <a:endParaRPr lang="en-US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hangingPunc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u="none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Evidence-based, adaptive, </a:t>
            </a:r>
            <a:r>
              <a:rPr lang="en-US" u="none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tested for </a:t>
            </a:r>
            <a:r>
              <a:rPr lang="en-US" u="none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efficacy</a:t>
            </a:r>
            <a:endParaRPr lang="en-US" u="none" dirty="0">
              <a:latin typeface="CG Times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7259" y="3964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none" dirty="0" smtClean="0">
                <a:solidFill>
                  <a:srgbClr val="FFC000"/>
                </a:solidFill>
              </a:rPr>
              <a:t>Are our treatments effective?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none" dirty="0" smtClean="0">
                <a:solidFill>
                  <a:srgbClr val="FFC000"/>
                </a:solidFill>
              </a:rPr>
              <a:t>Fire weather thresholds?</a:t>
            </a:r>
            <a:endParaRPr lang="en-US" altLang="en-US" sz="3600" b="1" u="none" dirty="0">
              <a:solidFill>
                <a:srgbClr val="FFC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0" y="-30162"/>
            <a:ext cx="91440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CA" sz="4000" u="none" kern="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1225496"/>
            <a:ext cx="4435950" cy="53950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095" y="1225495"/>
            <a:ext cx="4046305" cy="5395073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 bwMode="auto">
          <a:xfrm>
            <a:off x="3124200" y="1905000"/>
            <a:ext cx="4114800" cy="1219200"/>
          </a:xfrm>
          <a:prstGeom prst="rightArrow">
            <a:avLst/>
          </a:prstGeom>
          <a:solidFill>
            <a:srgbClr val="08080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defensible space</a:t>
            </a:r>
            <a:r>
              <a:rPr lang="en-US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47800" y="3465493"/>
            <a:ext cx="7010400" cy="954107"/>
          </a:xfrm>
          <a:prstGeom prst="rect">
            <a:avLst/>
          </a:prstGeom>
          <a:solidFill>
            <a:srgbClr val="0808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u="none" dirty="0" smtClean="0"/>
              <a:t>Would you like to partner with UBC to measure effectiveness of treatments?</a:t>
            </a:r>
            <a:endParaRPr lang="en-US" i="1" u="none" dirty="0"/>
          </a:p>
        </p:txBody>
      </p:sp>
    </p:spTree>
    <p:extLst>
      <p:ext uri="{BB962C8B-B14F-4D97-AF65-F5344CB8AC3E}">
        <p14:creationId xmlns:p14="http://schemas.microsoft.com/office/powerpoint/2010/main" val="17246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Post-Fire Recovery and Resilience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104" y="1086990"/>
            <a:ext cx="8763000" cy="5542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7200" y="5410200"/>
            <a:ext cx="8281966" cy="1077218"/>
          </a:xfrm>
          <a:prstGeom prst="rect">
            <a:avLst/>
          </a:prstGeom>
          <a:solidFill>
            <a:schemeClr val="tx1">
              <a:lumMod val="5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u="none" dirty="0" smtClean="0"/>
              <a:t>How accurate are fire severity maps?</a:t>
            </a:r>
          </a:p>
          <a:p>
            <a:pPr algn="r"/>
            <a:r>
              <a:rPr lang="en-US" sz="3200" b="1" u="none" dirty="0" smtClean="0"/>
              <a:t>Amount of fuel? What is regenerating? </a:t>
            </a:r>
            <a:endParaRPr lang="en-US" sz="3200" b="1" u="none" dirty="0"/>
          </a:p>
        </p:txBody>
      </p:sp>
      <p:sp>
        <p:nvSpPr>
          <p:cNvPr id="3" name="TextBox 2"/>
          <p:cNvSpPr txBox="1"/>
          <p:nvPr/>
        </p:nvSpPr>
        <p:spPr>
          <a:xfrm>
            <a:off x="437978" y="1312606"/>
            <a:ext cx="6572422" cy="584775"/>
          </a:xfrm>
          <a:prstGeom prst="rect">
            <a:avLst/>
          </a:prstGeom>
          <a:solidFill>
            <a:schemeClr val="tx1">
              <a:lumMod val="50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u="none" dirty="0" smtClean="0"/>
              <a:t>2017 Hanceville-Riske Creek Fire</a:t>
            </a:r>
            <a:endParaRPr lang="en-US" sz="3200" b="1" u="none" dirty="0"/>
          </a:p>
        </p:txBody>
      </p:sp>
    </p:spTree>
    <p:extLst>
      <p:ext uri="{BB962C8B-B14F-4D97-AF65-F5344CB8AC3E}">
        <p14:creationId xmlns:p14="http://schemas.microsoft.com/office/powerpoint/2010/main" val="401042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Post-Fire Recovery and Resilience</a:t>
            </a:r>
            <a:r>
              <a:rPr lang="en-US" sz="4000" dirty="0" smtClean="0">
                <a:solidFill>
                  <a:srgbClr val="FFC000"/>
                </a:solidFill>
              </a:rPr>
              <a:t/>
            </a:r>
            <a:br>
              <a:rPr lang="en-US" sz="4000" dirty="0" smtClean="0">
                <a:solidFill>
                  <a:srgbClr val="FFC000"/>
                </a:solidFill>
              </a:rPr>
            </a:b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914401"/>
            <a:ext cx="8686799" cy="5791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Online Image Placeholder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38800" y="1143000"/>
            <a:ext cx="3045633" cy="3045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372573" y="1066800"/>
            <a:ext cx="5190027" cy="584775"/>
          </a:xfrm>
          <a:prstGeom prst="rect">
            <a:avLst/>
          </a:prstGeom>
          <a:solidFill>
            <a:schemeClr val="tx1">
              <a:lumMod val="50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u="none" dirty="0" smtClean="0"/>
              <a:t>2017 Gustafson Lake Fire</a:t>
            </a:r>
            <a:endParaRPr lang="en-US" sz="3200" b="1" u="none" dirty="0"/>
          </a:p>
        </p:txBody>
      </p:sp>
      <p:sp>
        <p:nvSpPr>
          <p:cNvPr id="10" name="TextBox 9"/>
          <p:cNvSpPr txBox="1"/>
          <p:nvPr/>
        </p:nvSpPr>
        <p:spPr>
          <a:xfrm>
            <a:off x="372573" y="5486400"/>
            <a:ext cx="8434367" cy="1077218"/>
          </a:xfrm>
          <a:prstGeom prst="rect">
            <a:avLst/>
          </a:prstGeom>
          <a:solidFill>
            <a:schemeClr val="tx1">
              <a:lumMod val="5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u="none" dirty="0" smtClean="0"/>
              <a:t>Ensure post-fire treatments reduce risk of </a:t>
            </a:r>
          </a:p>
          <a:p>
            <a:pPr algn="r"/>
            <a:r>
              <a:rPr lang="en-US" sz="3200" b="1" u="none" dirty="0" smtClean="0"/>
              <a:t>future high-severity fires.</a:t>
            </a:r>
            <a:endParaRPr lang="en-US" sz="3200" b="1" u="none" dirty="0"/>
          </a:p>
        </p:txBody>
      </p:sp>
    </p:spTree>
    <p:extLst>
      <p:ext uri="{BB962C8B-B14F-4D97-AF65-F5344CB8AC3E}">
        <p14:creationId xmlns:p14="http://schemas.microsoft.com/office/powerpoint/2010/main" val="281691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78815"/>
            <a:ext cx="2904178" cy="3881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62225" y="3159676"/>
            <a:ext cx="3886201" cy="2914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15"/>
          <a:stretch/>
        </p:blipFill>
        <p:spPr>
          <a:xfrm>
            <a:off x="6106473" y="2673901"/>
            <a:ext cx="3001417" cy="39554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6472" y="4572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u="none" kern="0" dirty="0" smtClean="0">
                <a:solidFill>
                  <a:srgbClr val="FFC000"/>
                </a:solidFill>
              </a:rPr>
              <a:t>Post-Fire Recovery and Resilience</a:t>
            </a:r>
          </a:p>
          <a:p>
            <a:r>
              <a:rPr lang="en-US" sz="3600" b="1" u="none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Evidence-based – </a:t>
            </a:r>
            <a:r>
              <a:rPr lang="en-US" sz="3600" b="1" u="none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Adaptive – </a:t>
            </a:r>
            <a:r>
              <a:rPr lang="en-US" sz="3600" b="1" u="none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 for efficacy</a:t>
            </a:r>
            <a:r>
              <a:rPr lang="en-US" sz="3200" u="none" kern="0" dirty="0" smtClean="0">
                <a:solidFill>
                  <a:schemeClr val="tx1"/>
                </a:solidFill>
              </a:rPr>
              <a:t/>
            </a:r>
            <a:br>
              <a:rPr lang="en-US" sz="3200" u="none" kern="0" dirty="0" smtClean="0">
                <a:solidFill>
                  <a:schemeClr val="tx1"/>
                </a:solidFill>
              </a:rPr>
            </a:br>
            <a:endParaRPr lang="en-US" sz="3200" u="none" kern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89093"/>
            <a:ext cx="25042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none" dirty="0" smtClean="0"/>
              <a:t>2015</a:t>
            </a:r>
          </a:p>
          <a:p>
            <a:r>
              <a:rPr lang="en-US" u="none" dirty="0" smtClean="0"/>
              <a:t>Mixed-severity</a:t>
            </a:r>
            <a:endParaRPr lang="en-US" u="none" dirty="0"/>
          </a:p>
        </p:txBody>
      </p:sp>
      <p:sp>
        <p:nvSpPr>
          <p:cNvPr id="10" name="TextBox 9"/>
          <p:cNvSpPr txBox="1"/>
          <p:nvPr/>
        </p:nvSpPr>
        <p:spPr>
          <a:xfrm>
            <a:off x="2971799" y="1752600"/>
            <a:ext cx="2990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/>
              <a:t>2016</a:t>
            </a:r>
          </a:p>
          <a:p>
            <a:r>
              <a:rPr lang="en-US" u="none" dirty="0" smtClean="0"/>
              <a:t>No salvage</a:t>
            </a:r>
            <a:endParaRPr lang="en-US" u="none" dirty="0"/>
          </a:p>
        </p:txBody>
      </p:sp>
      <p:sp>
        <p:nvSpPr>
          <p:cNvPr id="11" name="TextBox 10"/>
          <p:cNvSpPr txBox="1"/>
          <p:nvPr/>
        </p:nvSpPr>
        <p:spPr>
          <a:xfrm>
            <a:off x="6066135" y="1732084"/>
            <a:ext cx="2990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none" dirty="0" smtClean="0"/>
              <a:t>2016</a:t>
            </a:r>
          </a:p>
          <a:p>
            <a:r>
              <a:rPr lang="en-US" u="none" dirty="0" smtClean="0"/>
              <a:t>Salvaged</a:t>
            </a:r>
            <a:endParaRPr lang="en-US" u="none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3465493"/>
            <a:ext cx="7010400" cy="954107"/>
          </a:xfrm>
          <a:prstGeom prst="rect">
            <a:avLst/>
          </a:prstGeom>
          <a:solidFill>
            <a:srgbClr val="08080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u="none" dirty="0" smtClean="0"/>
              <a:t>Would you like to partner with UBC to measure fire and treatment effects?</a:t>
            </a:r>
            <a:endParaRPr lang="en-US" i="1" u="none" dirty="0"/>
          </a:p>
        </p:txBody>
      </p:sp>
    </p:spTree>
    <p:extLst>
      <p:ext uri="{BB962C8B-B14F-4D97-AF65-F5344CB8AC3E}">
        <p14:creationId xmlns:p14="http://schemas.microsoft.com/office/powerpoint/2010/main" val="29559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372600" cy="6858000"/>
            <a:chOff x="3060699" y="0"/>
            <a:chExt cx="9144001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60699" y="0"/>
              <a:ext cx="9144001" cy="6858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901083" y="1169540"/>
              <a:ext cx="2725532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u="none" dirty="0"/>
                <a:t>Plateau Complex</a:t>
              </a:r>
            </a:p>
            <a:p>
              <a:r>
                <a:rPr lang="en-US" sz="1800" b="1" u="none" dirty="0"/>
                <a:t>521,000 ha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72216" y="3142104"/>
              <a:ext cx="2007387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u="none" dirty="0"/>
                <a:t>Hanceville-</a:t>
              </a:r>
            </a:p>
            <a:p>
              <a:r>
                <a:rPr lang="en-US" sz="1800" b="1" u="none" dirty="0"/>
                <a:t>Riske Creek</a:t>
              </a:r>
            </a:p>
            <a:p>
              <a:r>
                <a:rPr lang="en-US" sz="1800" b="1" u="none" dirty="0"/>
                <a:t>239,300 ha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15400" y="3331805"/>
              <a:ext cx="2278231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u="none" dirty="0"/>
                <a:t>Williams Lake</a:t>
              </a:r>
            </a:p>
            <a:p>
              <a:r>
                <a:rPr lang="en-US" sz="1800" b="1" u="none" dirty="0"/>
                <a:t>33,500 ha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6499" y="5105401"/>
              <a:ext cx="2209800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none" dirty="0"/>
                <a:t>Elephant Hill</a:t>
              </a:r>
            </a:p>
            <a:p>
              <a:r>
                <a:rPr lang="en-US" sz="1800" b="1" u="none" dirty="0"/>
                <a:t>192,000 ha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3942" y="358497"/>
            <a:ext cx="2343150" cy="5143500"/>
          </a:xfrm>
          <a:prstGeom prst="rect">
            <a:avLst/>
          </a:prstGeom>
        </p:spPr>
      </p:pic>
      <p:pic>
        <p:nvPicPr>
          <p:cNvPr id="16" name="Content Placeholder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8646" y="2438400"/>
            <a:ext cx="28575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792162"/>
          </a:xfrm>
        </p:spPr>
        <p:txBody>
          <a:bodyPr/>
          <a:lstStyle/>
          <a:p>
            <a:r>
              <a:rPr lang="en-CA" sz="3500" b="1" dirty="0" smtClean="0">
                <a:solidFill>
                  <a:srgbClr val="FFC000"/>
                </a:solidFill>
              </a:rPr>
              <a:t>Adaptations to Improve Forest Resilience</a:t>
            </a:r>
            <a:endParaRPr lang="en-CA" sz="35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6236" y="1930214"/>
            <a:ext cx="4984937" cy="498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0" y="808038"/>
            <a:ext cx="90678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CA" sz="3200" b="1" u="none" kern="0" dirty="0" smtClean="0">
                <a:solidFill>
                  <a:srgbClr val="FFC000"/>
                </a:solidFill>
              </a:rPr>
              <a:t>Diversify forest management  across scales</a:t>
            </a:r>
          </a:p>
          <a:p>
            <a:r>
              <a:rPr lang="en-CA" sz="2800" b="1" u="none" kern="0" dirty="0" smtClean="0">
                <a:solidFill>
                  <a:schemeClr val="tx1"/>
                </a:solidFill>
              </a:rPr>
              <a:t>landscapes – stands – individual trees</a:t>
            </a:r>
            <a:endParaRPr lang="en-CA" sz="2800" u="none" kern="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2250" y="1924050"/>
            <a:ext cx="3971008" cy="5010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8214" y="1911164"/>
            <a:ext cx="3478186" cy="49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675" y="56534"/>
            <a:ext cx="9010650" cy="93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1" u="none" dirty="0">
                <a:solidFill>
                  <a:srgbClr val="FFC000"/>
                </a:solidFill>
              </a:rPr>
              <a:t>Resilience: Learning to Live with Fire</a:t>
            </a:r>
            <a:endParaRPr lang="en-US" sz="3600" u="none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0598"/>
            <a:ext cx="5802207" cy="5867401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 bwMode="auto">
          <a:xfrm>
            <a:off x="3962400" y="3581400"/>
            <a:ext cx="2819400" cy="12954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046551"/>
            <a:ext cx="7086600" cy="1077218"/>
          </a:xfrm>
          <a:prstGeom prst="rect">
            <a:avLst/>
          </a:prstGeom>
          <a:solidFill>
            <a:schemeClr val="tx1">
              <a:lumMod val="50000"/>
              <a:alpha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900"/>
              </a:spcAft>
            </a:pPr>
            <a:r>
              <a:rPr lang="en-US" sz="3200" b="1" i="1" u="none" dirty="0">
                <a:ea typeface="Times New Roman" panose="02020603050405020304" pitchFamily="18" charset="0"/>
                <a:cs typeface="Times New Roman" panose="02020603050405020304" pitchFamily="18" charset="0"/>
              </a:rPr>
              <a:t>Will the BC government </a:t>
            </a:r>
            <a:br>
              <a:rPr lang="en-US" sz="3200" b="1" i="1" u="none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u="none" dirty="0">
                <a:ea typeface="Times New Roman" panose="02020603050405020304" pitchFamily="18" charset="0"/>
                <a:cs typeface="Times New Roman" panose="02020603050405020304" pitchFamily="18" charset="0"/>
              </a:rPr>
              <a:t>have the </a:t>
            </a:r>
            <a:r>
              <a:rPr lang="en-US" sz="3200" b="1" i="1" u="non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will and courage </a:t>
            </a:r>
            <a:r>
              <a:rPr lang="en-US" sz="3200" b="1" i="1" u="none" dirty="0">
                <a:ea typeface="Times New Roman" panose="02020603050405020304" pitchFamily="18" charset="0"/>
                <a:cs typeface="Times New Roman" panose="02020603050405020304" pitchFamily="18" charset="0"/>
              </a:rPr>
              <a:t>to act?</a:t>
            </a:r>
          </a:p>
        </p:txBody>
      </p:sp>
    </p:spTree>
    <p:extLst>
      <p:ext uri="{BB962C8B-B14F-4D97-AF65-F5344CB8AC3E}">
        <p14:creationId xmlns:p14="http://schemas.microsoft.com/office/powerpoint/2010/main" val="3493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orest Fire Time-Lapse, Nelson, British Columbi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4169834" y="0"/>
            <a:ext cx="14630400" cy="822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810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none" dirty="0" smtClean="0">
                <a:solidFill>
                  <a:srgbClr val="FFC000"/>
                </a:solidFill>
              </a:rPr>
              <a:t>British Columbia has opportunity to be a world-leader in adaptation to climate change.</a:t>
            </a:r>
            <a:endParaRPr lang="en-US" sz="4000" u="none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4236" y="4419600"/>
            <a:ext cx="7848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u="none" dirty="0" smtClean="0">
                <a:solidFill>
                  <a:srgbClr val="FFC000"/>
                </a:solidFill>
              </a:rPr>
              <a:t>To make our forests and communities resilient requires transformative change.</a:t>
            </a:r>
          </a:p>
          <a:p>
            <a:pPr algn="r"/>
            <a:r>
              <a:rPr lang="en-US" b="1" u="none" dirty="0" smtClean="0">
                <a:solidFill>
                  <a:srgbClr val="FFC000"/>
                </a:solidFill>
              </a:rPr>
              <a:t> </a:t>
            </a:r>
            <a:endParaRPr lang="en-US" b="1" u="non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6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038600" y="381000"/>
            <a:ext cx="16611600" cy="537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364" b="1" dirty="0">
                <a:ea typeface="Calibri" panose="020F0502020204030204" pitchFamily="34" charset="0"/>
                <a:cs typeface="Arial" panose="020B0604020202020204" pitchFamily="34" charset="0"/>
              </a:rPr>
              <a:t>BC</a:t>
            </a:r>
          </a:p>
          <a:p>
            <a:pPr algn="ctr">
              <a:lnSpc>
                <a:spcPct val="107000"/>
              </a:lnSpc>
            </a:pPr>
            <a:r>
              <a:rPr lang="en-US" sz="1364" b="1" u="none" dirty="0">
                <a:solidFill>
                  <a:srgbClr val="2E17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endParaRPr lang="en-US" sz="1364" u="none" dirty="0">
              <a:solidFill>
                <a:srgbClr val="2E17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364" b="1" u="none" dirty="0">
                <a:solidFill>
                  <a:srgbClr val="2E17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Wildfire Index*</a:t>
            </a:r>
            <a:endParaRPr lang="en-US" sz="1364" u="none" dirty="0">
              <a:solidFill>
                <a:srgbClr val="2E17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091" b="1" u="none" dirty="0">
                <a:solidFill>
                  <a:srgbClr val="2E17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endParaRPr lang="en-US" sz="1091" u="none" dirty="0">
              <a:solidFill>
                <a:srgbClr val="2E17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364" u="none" dirty="0">
                <a:solidFill>
                  <a:srgbClr val="2E17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Total number of fires: 1,323</a:t>
            </a:r>
          </a:p>
          <a:p>
            <a:pPr algn="ctr">
              <a:lnSpc>
                <a:spcPct val="107000"/>
              </a:lnSpc>
            </a:pPr>
            <a:r>
              <a:rPr lang="en-US" sz="1364" u="none" dirty="0">
                <a:solidFill>
                  <a:srgbClr val="2E17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Ignitions by lightning on July 7: &gt;160</a:t>
            </a:r>
          </a:p>
          <a:p>
            <a:pPr algn="ctr">
              <a:lnSpc>
                <a:spcPct val="107000"/>
              </a:lnSpc>
            </a:pPr>
            <a:r>
              <a:rPr lang="en-US" sz="1091" b="1" u="none" dirty="0">
                <a:solidFill>
                  <a:srgbClr val="2E17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091" u="none" dirty="0">
              <a:solidFill>
                <a:srgbClr val="2E17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364" u="none" dirty="0">
                <a:solidFill>
                  <a:srgbClr val="2E17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Days in a provincial state of emergency: 70</a:t>
            </a:r>
            <a:endParaRPr lang="en-US" sz="1364" u="none" dirty="0">
              <a:solidFill>
                <a:srgbClr val="2E17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364" u="none" dirty="0">
                <a:solidFill>
                  <a:srgbClr val="2E17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Number of temperature records “shattered” this summer: 85</a:t>
            </a:r>
          </a:p>
          <a:p>
            <a:pPr algn="ctr">
              <a:lnSpc>
                <a:spcPct val="107000"/>
              </a:lnSpc>
            </a:pPr>
            <a:r>
              <a:rPr lang="en-US" sz="1364" u="none" dirty="0">
                <a:solidFill>
                  <a:srgbClr val="2E17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Percent of province in moderate to extreme fire danger on August 10 and 11: &gt;99</a:t>
            </a:r>
          </a:p>
          <a:p>
            <a:pPr algn="ctr">
              <a:lnSpc>
                <a:spcPct val="107000"/>
              </a:lnSpc>
            </a:pPr>
            <a:r>
              <a:rPr lang="en-US" sz="1364" b="1" u="none" dirty="0">
                <a:solidFill>
                  <a:srgbClr val="2E17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364" u="none" dirty="0">
              <a:solidFill>
                <a:srgbClr val="2E17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364" u="none" dirty="0">
                <a:solidFill>
                  <a:srgbClr val="2E17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Size in hectares of the Plateau Wildfire, BC’s largest “blaze” on record: 521,024</a:t>
            </a:r>
          </a:p>
          <a:p>
            <a:pPr algn="ctr">
              <a:lnSpc>
                <a:spcPct val="107000"/>
              </a:lnSpc>
            </a:pPr>
            <a:r>
              <a:rPr lang="en-US" sz="1364" u="none" dirty="0">
                <a:solidFill>
                  <a:srgbClr val="2E17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Record area burned in hectares, despite modern technology and suppression efforts: </a:t>
            </a:r>
            <a:r>
              <a:rPr lang="en-US" sz="1364" u="none" dirty="0">
                <a:solidFill>
                  <a:srgbClr val="2E17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1,215,746</a:t>
            </a:r>
            <a:endParaRPr lang="en-US" sz="1364" u="none" dirty="0">
              <a:solidFill>
                <a:srgbClr val="2E17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364" u="none" dirty="0" err="1">
                <a:solidFill>
                  <a:srgbClr val="2E17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Tonnes</a:t>
            </a:r>
            <a:r>
              <a:rPr lang="en-US" sz="1364" u="none" dirty="0">
                <a:solidFill>
                  <a:srgbClr val="2E17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of greenhouse gas emissions from wildfire, 3x the provincial annual average: 190,000,000</a:t>
            </a:r>
            <a:endParaRPr lang="en-US" sz="1364" u="none" dirty="0">
              <a:solidFill>
                <a:srgbClr val="2E17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364" u="none" dirty="0">
                <a:solidFill>
                  <a:srgbClr val="2E17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Air Quality Health Index, on a scale of 1 to 10, for Kamloops on August 3: 49</a:t>
            </a:r>
            <a:endParaRPr lang="en-US" sz="1364" u="none" dirty="0">
              <a:solidFill>
                <a:srgbClr val="2E17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364" u="none" dirty="0">
                <a:solidFill>
                  <a:srgbClr val="2E17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Estimated number of evacuees fleeing wildfire: 65,000</a:t>
            </a:r>
            <a:endParaRPr lang="en-US" sz="1364" u="none" dirty="0">
              <a:solidFill>
                <a:srgbClr val="2E17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364" u="none" dirty="0">
                <a:solidFill>
                  <a:srgbClr val="2E17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Estimated number of buildings lost: 417</a:t>
            </a:r>
          </a:p>
          <a:p>
            <a:pPr algn="ctr">
              <a:lnSpc>
                <a:spcPct val="107000"/>
              </a:lnSpc>
            </a:pPr>
            <a:endParaRPr lang="en-US" sz="1364" u="none" dirty="0">
              <a:solidFill>
                <a:srgbClr val="2E17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364" u="none" dirty="0">
                <a:solidFill>
                  <a:srgbClr val="2E17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Number of recommendations in the BC Flood and Wildfire Review: 108</a:t>
            </a:r>
          </a:p>
          <a:p>
            <a:pPr algn="ctr">
              <a:lnSpc>
                <a:spcPct val="107000"/>
              </a:lnSpc>
            </a:pPr>
            <a:r>
              <a:rPr lang="en-US" sz="1364" u="none" dirty="0">
                <a:solidFill>
                  <a:srgbClr val="2E17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Overlap with our white paper: 44</a:t>
            </a:r>
          </a:p>
          <a:p>
            <a:pPr algn="ctr">
              <a:lnSpc>
                <a:spcPct val="107000"/>
              </a:lnSpc>
            </a:pPr>
            <a:endParaRPr lang="en-US" sz="1364" u="none" dirty="0">
              <a:solidFill>
                <a:srgbClr val="2E17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1364" u="none" dirty="0">
                <a:solidFill>
                  <a:srgbClr val="2E17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364" u="none" dirty="0">
              <a:solidFill>
                <a:srgbClr val="2E17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CA" sz="1364" i="1" u="none" dirty="0">
                <a:solidFill>
                  <a:srgbClr val="2E17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*Inspired by Harper’s Index, compiled by Dr. Lori Daniels</a:t>
            </a:r>
            <a:endParaRPr lang="en-US" sz="1364" u="none" dirty="0">
              <a:solidFill>
                <a:srgbClr val="2E17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364" i="1" u="none" dirty="0">
                <a:solidFill>
                  <a:srgbClr val="2E17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Figures cited are the latest available as of March, 2018</a:t>
            </a:r>
            <a:endParaRPr lang="en-US" sz="1364" u="none" dirty="0">
              <a:solidFill>
                <a:srgbClr val="2E17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_LightningFire_Maps\LightningFireStudy_IgnitionPoints_Ful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70" y="32657"/>
            <a:ext cx="887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3"/>
          <p:cNvSpPr txBox="1"/>
          <p:nvPr/>
        </p:nvSpPr>
        <p:spPr>
          <a:xfrm>
            <a:off x="3209000" y="2848868"/>
            <a:ext cx="3523240" cy="21852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Explanations:</a:t>
            </a:r>
          </a:p>
          <a:p>
            <a:endParaRPr lang="de-DE" sz="800" b="1" u="none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Ignitions occur during unsuitable weather?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Fires cannot spread?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Fires are suppressed?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800" u="none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3"/>
          <p:cNvSpPr txBox="1"/>
          <p:nvPr/>
        </p:nvSpPr>
        <p:spPr>
          <a:xfrm>
            <a:off x="424002" y="346608"/>
            <a:ext cx="3438762" cy="21236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2400" b="1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Cranbrook Fire Zone</a:t>
            </a:r>
          </a:p>
          <a:p>
            <a:r>
              <a:rPr lang="de-DE" sz="2400" b="1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(Apr-Oct, 1991-2012):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942 lightning ignitions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u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 in valley bottom</a:t>
            </a:r>
          </a:p>
          <a:p>
            <a:r>
              <a:rPr lang="de-DE" sz="24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u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dry forests</a:t>
            </a:r>
          </a:p>
        </p:txBody>
      </p:sp>
      <p:sp>
        <p:nvSpPr>
          <p:cNvPr id="6" name="Textfeld 3"/>
          <p:cNvSpPr txBox="1"/>
          <p:nvPr/>
        </p:nvSpPr>
        <p:spPr>
          <a:xfrm>
            <a:off x="424542" y="2852936"/>
            <a:ext cx="2741456" cy="21236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2400" b="1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burned: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 ha in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97% &lt;4ha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= 21ha (avg)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2400" u="none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 = 52ha</a:t>
            </a:r>
          </a:p>
        </p:txBody>
      </p:sp>
    </p:spTree>
    <p:extLst>
      <p:ext uri="{BB962C8B-B14F-4D97-AF65-F5344CB8AC3E}">
        <p14:creationId xmlns:p14="http://schemas.microsoft.com/office/powerpoint/2010/main" val="216705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17" r="12766"/>
          <a:stretch/>
        </p:blipFill>
        <p:spPr bwMode="auto">
          <a:xfrm>
            <a:off x="0" y="0"/>
            <a:ext cx="9144000" cy="689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4118" y="6461519"/>
            <a:ext cx="3541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u="none" dirty="0">
                <a:solidFill>
                  <a:srgbClr val="0070C0"/>
                </a:solidFill>
              </a:rPr>
              <a:t>s</a:t>
            </a:r>
            <a:r>
              <a:rPr lang="en-CA" sz="2000" b="1" u="none" dirty="0" smtClean="0">
                <a:solidFill>
                  <a:srgbClr val="0070C0"/>
                </a:solidFill>
              </a:rPr>
              <a:t>urface</a:t>
            </a:r>
            <a:r>
              <a:rPr lang="en-CA" sz="2000" b="1" u="none" dirty="0" smtClean="0"/>
              <a:t>, </a:t>
            </a:r>
            <a:r>
              <a:rPr lang="en-CA" sz="2000" b="1" u="none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intermittent</a:t>
            </a:r>
            <a:r>
              <a:rPr lang="en-CA" sz="2000" b="1" u="none" dirty="0" smtClean="0"/>
              <a:t>, </a:t>
            </a:r>
            <a:r>
              <a:rPr lang="en-CA" sz="2000" b="1" u="none" dirty="0" smtClean="0">
                <a:solidFill>
                  <a:srgbClr val="FF0000"/>
                </a:solidFill>
              </a:rPr>
              <a:t>crown</a:t>
            </a:r>
            <a:endParaRPr lang="en-CA" sz="2000" b="1" u="none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350" y="833735"/>
            <a:ext cx="293061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sz="2400" u="none" dirty="0" smtClean="0">
                <a:solidFill>
                  <a:srgbClr val="000000"/>
                </a:solidFill>
              </a:rPr>
              <a:t>Open forests (n=88)</a:t>
            </a:r>
            <a:endParaRPr lang="en-CA" sz="2400" u="none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3043535"/>
            <a:ext cx="363272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sz="2400" u="none" dirty="0" smtClean="0">
                <a:solidFill>
                  <a:srgbClr val="000000"/>
                </a:solidFill>
              </a:rPr>
              <a:t>Old closed forests (n=34)</a:t>
            </a:r>
            <a:endParaRPr lang="en-CA" sz="2400" u="none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570" y="4567535"/>
            <a:ext cx="401642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sz="2400" u="none" dirty="0">
                <a:solidFill>
                  <a:srgbClr val="000000"/>
                </a:solidFill>
              </a:rPr>
              <a:t>Y</a:t>
            </a:r>
            <a:r>
              <a:rPr lang="en-CA" sz="2400" u="none" dirty="0" smtClean="0">
                <a:solidFill>
                  <a:srgbClr val="000000"/>
                </a:solidFill>
              </a:rPr>
              <a:t>oung closed forests (n=46)</a:t>
            </a:r>
            <a:endParaRPr lang="en-CA" sz="240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CA" altLang="en-US" sz="3600" b="1" smtClean="0">
                <a:solidFill>
                  <a:srgbClr val="FFC000"/>
                </a:solidFill>
              </a:rPr>
              <a:t>Fire Regimes in British Columbia</a:t>
            </a:r>
          </a:p>
        </p:txBody>
      </p:sp>
      <p:sp>
        <p:nvSpPr>
          <p:cNvPr id="18435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altLang="en-US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486400" y="1524000"/>
            <a:ext cx="3733800" cy="5138738"/>
          </a:xfrm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CA" sz="32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CA" dirty="0" smtClean="0"/>
              <a:t>  High severity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CA" dirty="0"/>
              <a:t> </a:t>
            </a:r>
            <a:r>
              <a:rPr lang="en-CA" dirty="0" smtClean="0"/>
              <a:t>   250-350 years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CA" sz="120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CA" sz="3200" b="1" dirty="0" smtClean="0">
                <a:solidFill>
                  <a:srgbClr val="00B050"/>
                </a:solidFill>
              </a:rPr>
              <a:t>2</a:t>
            </a:r>
            <a:r>
              <a:rPr lang="en-CA" dirty="0" smtClean="0"/>
              <a:t>  High severity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CA" dirty="0"/>
              <a:t> </a:t>
            </a:r>
            <a:r>
              <a:rPr lang="en-CA" dirty="0" smtClean="0"/>
              <a:t>   200 years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CA" sz="120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CA" sz="3200" b="1" dirty="0" smtClean="0">
                <a:solidFill>
                  <a:srgbClr val="92D050"/>
                </a:solidFill>
              </a:rPr>
              <a:t>3</a:t>
            </a:r>
            <a:r>
              <a:rPr lang="en-CA" dirty="0" smtClean="0"/>
              <a:t>  High severity  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CA" dirty="0"/>
              <a:t> </a:t>
            </a:r>
            <a:r>
              <a:rPr lang="en-CA" dirty="0" smtClean="0"/>
              <a:t>   100-150 years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CA" sz="120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CA" sz="3200" b="1" dirty="0" smtClean="0">
                <a:solidFill>
                  <a:srgbClr val="FFCC66"/>
                </a:solidFill>
              </a:rPr>
              <a:t>4</a:t>
            </a:r>
            <a:r>
              <a:rPr lang="en-CA" dirty="0" smtClean="0"/>
              <a:t>  Low severity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CA" dirty="0"/>
              <a:t> </a:t>
            </a:r>
            <a:r>
              <a:rPr lang="en-CA" dirty="0" smtClean="0"/>
              <a:t>   4-50 years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en-CA" sz="120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CA" sz="3200" b="1" dirty="0" smtClean="0">
                <a:solidFill>
                  <a:srgbClr val="993300"/>
                </a:solidFill>
              </a:rPr>
              <a:t>5</a:t>
            </a:r>
            <a:r>
              <a:rPr lang="en-CA" dirty="0" smtClean="0"/>
              <a:t>  Non-fire </a:t>
            </a:r>
            <a:endParaRPr lang="en-CA" dirty="0"/>
          </a:p>
        </p:txBody>
      </p:sp>
      <p:pic>
        <p:nvPicPr>
          <p:cNvPr id="1843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90663"/>
            <a:ext cx="51054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13"/>
          <p:cNvSpPr txBox="1">
            <a:spLocks noChangeArrowheads="1"/>
          </p:cNvSpPr>
          <p:nvPr/>
        </p:nvSpPr>
        <p:spPr bwMode="auto">
          <a:xfrm>
            <a:off x="76200" y="838200"/>
            <a:ext cx="9123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b="1" u="none" dirty="0"/>
              <a:t>Natural Disturbance Type (NDT) Classification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3048000"/>
            <a:ext cx="5105400" cy="2738438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CA" sz="3200" b="1" u="none" dirty="0">
                <a:solidFill>
                  <a:srgbClr val="000000"/>
                </a:solidFill>
                <a:latin typeface="Arial" charset="0"/>
              </a:rPr>
              <a:t>Assumption:</a:t>
            </a:r>
          </a:p>
          <a:p>
            <a:pPr eaLnBrk="1" hangingPunct="1">
              <a:defRPr/>
            </a:pPr>
            <a:r>
              <a:rPr lang="en-CA" b="1" u="none" dirty="0">
                <a:solidFill>
                  <a:srgbClr val="000000"/>
                </a:solidFill>
                <a:latin typeface="Arial" charset="0"/>
              </a:rPr>
              <a:t>If we classify correctly </a:t>
            </a:r>
          </a:p>
          <a:p>
            <a:pPr eaLnBrk="1" hangingPunct="1">
              <a:defRPr/>
            </a:pPr>
            <a:r>
              <a:rPr lang="en-CA" b="1" u="none" dirty="0">
                <a:solidFill>
                  <a:srgbClr val="000000"/>
                </a:solidFill>
                <a:latin typeface="Arial" charset="0"/>
              </a:rPr>
              <a:t>and stay within these parameters, then we will manage timber sustainably and maintain biodiversity</a:t>
            </a:r>
          </a:p>
        </p:txBody>
      </p:sp>
    </p:spTree>
    <p:extLst>
      <p:ext uri="{BB962C8B-B14F-4D97-AF65-F5344CB8AC3E}">
        <p14:creationId xmlns:p14="http://schemas.microsoft.com/office/powerpoint/2010/main" val="34430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CA" sz="4300" b="1" u="none" kern="0" dirty="0" smtClean="0">
                <a:solidFill>
                  <a:srgbClr val="FFC000"/>
                </a:solidFill>
              </a:rPr>
              <a:t>“Wildfire Behaviour Triangle”</a:t>
            </a:r>
            <a:endParaRPr lang="en-CA" sz="4300" b="1" u="none" kern="0" dirty="0">
              <a:solidFill>
                <a:srgbClr val="FFC000"/>
              </a:solidFill>
            </a:endParaRP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467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Isosceles Triangle 3"/>
          <p:cNvSpPr>
            <a:spLocks noChangeArrowheads="1"/>
          </p:cNvSpPr>
          <p:nvPr/>
        </p:nvSpPr>
        <p:spPr bwMode="auto">
          <a:xfrm>
            <a:off x="2514600" y="2590800"/>
            <a:ext cx="4038600" cy="3276600"/>
          </a:xfrm>
          <a:prstGeom prst="triangle">
            <a:avLst>
              <a:gd name="adj" fmla="val 50000"/>
            </a:avLst>
          </a:prstGeom>
          <a:noFill/>
          <a:ln w="190500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/>
          </a:p>
        </p:txBody>
      </p:sp>
      <p:sp>
        <p:nvSpPr>
          <p:cNvPr id="2" name="TextBox 1"/>
          <p:cNvSpPr txBox="1"/>
          <p:nvPr/>
        </p:nvSpPr>
        <p:spPr>
          <a:xfrm>
            <a:off x="3886200" y="5845175"/>
            <a:ext cx="13827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4000" b="1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fuels</a:t>
            </a:r>
          </a:p>
        </p:txBody>
      </p:sp>
      <p:sp>
        <p:nvSpPr>
          <p:cNvPr id="6" name="TextBox 5"/>
          <p:cNvSpPr txBox="1"/>
          <p:nvPr/>
        </p:nvSpPr>
        <p:spPr>
          <a:xfrm rot="18047487">
            <a:off x="1651000" y="3573463"/>
            <a:ext cx="3001963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4000" b="1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topography</a:t>
            </a:r>
          </a:p>
        </p:txBody>
      </p:sp>
      <p:sp>
        <p:nvSpPr>
          <p:cNvPr id="7" name="TextBox 6"/>
          <p:cNvSpPr txBox="1"/>
          <p:nvPr/>
        </p:nvSpPr>
        <p:spPr>
          <a:xfrm rot="3469623">
            <a:off x="4878388" y="3702050"/>
            <a:ext cx="21240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4000" b="1" u="none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weather</a:t>
            </a:r>
          </a:p>
        </p:txBody>
      </p:sp>
    </p:spTree>
    <p:extLst>
      <p:ext uri="{BB962C8B-B14F-4D97-AF65-F5344CB8AC3E}">
        <p14:creationId xmlns:p14="http://schemas.microsoft.com/office/powerpoint/2010/main" val="3616144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55"/>
          <a:stretch/>
        </p:blipFill>
        <p:spPr>
          <a:xfrm>
            <a:off x="381000" y="316801"/>
            <a:ext cx="8534400" cy="6083999"/>
          </a:xfrm>
          <a:prstGeom prst="rect">
            <a:avLst/>
          </a:prstGeom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altLang="en-US" sz="3600" b="1" dirty="0" smtClean="0">
                <a:solidFill>
                  <a:srgbClr val="FFC000"/>
                </a:solidFill>
              </a:rPr>
              <a:t>“Wildfire Behaviour Triangle”</a:t>
            </a:r>
          </a:p>
        </p:txBody>
      </p:sp>
      <p:sp>
        <p:nvSpPr>
          <p:cNvPr id="10244" name="TextBox 9"/>
          <p:cNvSpPr txBox="1">
            <a:spLocks noChangeArrowheads="1"/>
          </p:cNvSpPr>
          <p:nvPr/>
        </p:nvSpPr>
        <p:spPr bwMode="auto">
          <a:xfrm>
            <a:off x="2950825" y="5446693"/>
            <a:ext cx="56597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u="none" dirty="0"/>
              <a:t>Of the three </a:t>
            </a:r>
            <a:r>
              <a:rPr lang="en-CA" altLang="en-US" sz="2800" u="none" dirty="0" smtClean="0"/>
              <a:t>axes, </a:t>
            </a:r>
            <a:r>
              <a:rPr lang="en-CA" altLang="en-US" sz="2800" u="none" dirty="0"/>
              <a:t>topography </a:t>
            </a:r>
            <a:r>
              <a:rPr lang="en-CA" altLang="en-US" sz="2800" u="none" dirty="0" smtClean="0"/>
              <a:t>is most stable in space and time.</a:t>
            </a:r>
            <a:endParaRPr lang="en-CA" altLang="en-US" sz="2800" u="none" dirty="0"/>
          </a:p>
        </p:txBody>
      </p:sp>
      <p:sp>
        <p:nvSpPr>
          <p:cNvPr id="10245" name="TextBox 10"/>
          <p:cNvSpPr txBox="1">
            <a:spLocks noChangeArrowheads="1"/>
          </p:cNvSpPr>
          <p:nvPr/>
        </p:nvSpPr>
        <p:spPr bwMode="auto">
          <a:xfrm>
            <a:off x="3657600" y="1145458"/>
            <a:ext cx="5127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CA" altLang="en-US" sz="2800" u="none" dirty="0" smtClean="0">
                <a:solidFill>
                  <a:srgbClr val="000000"/>
                </a:solidFill>
              </a:rPr>
              <a:t>Topography includes elevation,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CA" altLang="en-US" sz="2800" u="none" dirty="0" smtClean="0">
                <a:solidFill>
                  <a:srgbClr val="000000"/>
                </a:solidFill>
              </a:rPr>
              <a:t>steepness + aspect of slopes.</a:t>
            </a:r>
            <a:endParaRPr lang="en-CA" altLang="en-US" sz="2800" u="none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4495801"/>
            <a:ext cx="2286000" cy="190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6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altLang="en-US" sz="3600" b="1" dirty="0" smtClean="0">
                <a:solidFill>
                  <a:srgbClr val="FFC000"/>
                </a:solidFill>
              </a:rPr>
              <a:t>“Wildfire Behaviour Triangle”</a:t>
            </a: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457200" y="1030287"/>
            <a:ext cx="8211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u="none" dirty="0"/>
              <a:t>Weather </a:t>
            </a:r>
            <a:r>
              <a:rPr lang="en-CA" altLang="en-US" sz="2800" u="none" dirty="0" smtClean="0"/>
              <a:t>varies continually, </a:t>
            </a:r>
            <a:r>
              <a:rPr lang="en-CA" altLang="en-US" sz="2800" u="none" dirty="0"/>
              <a:t>influencing fire danger </a:t>
            </a:r>
          </a:p>
        </p:txBody>
      </p:sp>
      <p:pic>
        <p:nvPicPr>
          <p:cNvPr id="1331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706562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6412468"/>
            <a:ext cx="2437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u="none" dirty="0" smtClean="0">
                <a:solidFill>
                  <a:schemeClr val="tx1">
                    <a:lumMod val="50000"/>
                  </a:schemeClr>
                </a:solidFill>
              </a:rPr>
              <a:t>The Weather Channel</a:t>
            </a:r>
            <a:endParaRPr lang="en-CA" altLang="en-US" sz="1800" u="non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115050" y="6400800"/>
            <a:ext cx="27494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 u="none" dirty="0" smtClean="0">
                <a:solidFill>
                  <a:schemeClr val="tx1">
                    <a:lumMod val="50000"/>
                  </a:schemeClr>
                </a:solidFill>
              </a:rPr>
              <a:t>BC Wildfire Management</a:t>
            </a:r>
            <a:endParaRPr lang="en-CA" altLang="en-US" sz="1800" u="none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721419"/>
            <a:ext cx="5410200" cy="463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545" y="1766455"/>
            <a:ext cx="17526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u="none" dirty="0" smtClean="0">
                <a:solidFill>
                  <a:schemeClr val="tx1">
                    <a:lumMod val="50000"/>
                  </a:schemeClr>
                </a:solidFill>
              </a:rPr>
              <a:t>Kelowna, BC</a:t>
            </a:r>
            <a:endParaRPr lang="en-US" sz="2000" u="none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82"/>
          <a:stretch/>
        </p:blipFill>
        <p:spPr>
          <a:xfrm>
            <a:off x="6197520" y="3416265"/>
            <a:ext cx="2667001" cy="303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19" y="1066800"/>
            <a:ext cx="2286000" cy="1143000"/>
          </a:xfrm>
        </p:spPr>
        <p:txBody>
          <a:bodyPr/>
          <a:lstStyle/>
          <a:p>
            <a:r>
              <a:rPr lang="en-US" sz="2400" dirty="0" smtClean="0"/>
              <a:t>Firestorm 2003</a:t>
            </a:r>
            <a:br>
              <a:rPr lang="en-US" sz="2400" dirty="0" smtClean="0"/>
            </a:br>
            <a:r>
              <a:rPr lang="en-US" sz="2000" dirty="0" smtClean="0"/>
              <a:t>(old benchmark)</a:t>
            </a:r>
            <a:br>
              <a:rPr lang="en-US" sz="2000" dirty="0" smtClean="0"/>
            </a:br>
            <a:r>
              <a:rPr lang="en-US" sz="2000" dirty="0" smtClean="0"/>
              <a:t>August 1 2003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252" y="2180163"/>
            <a:ext cx="2687967" cy="3041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63" t="20724" r="51172" b="10441"/>
          <a:stretch/>
        </p:blipFill>
        <p:spPr>
          <a:xfrm>
            <a:off x="3410467" y="2220842"/>
            <a:ext cx="2781300" cy="300117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424037" y="1066800"/>
            <a:ext cx="57199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u="none" kern="0" dirty="0" smtClean="0"/>
              <a:t>State of Emergency 2017</a:t>
            </a:r>
          </a:p>
          <a:p>
            <a:r>
              <a:rPr lang="en-US" sz="2000" u="none" kern="0" dirty="0" smtClean="0"/>
              <a:t>(new reality)</a:t>
            </a:r>
          </a:p>
          <a:p>
            <a:r>
              <a:rPr lang="en-US" sz="2000" u="none" kern="0" dirty="0" smtClean="0"/>
              <a:t>August 1 and 9, 2017</a:t>
            </a:r>
            <a:endParaRPr lang="en-US" sz="2000" u="none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82"/>
          <a:stretch/>
        </p:blipFill>
        <p:spPr>
          <a:xfrm>
            <a:off x="6284019" y="2220842"/>
            <a:ext cx="2667001" cy="303695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5619" y="5486400"/>
            <a:ext cx="312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u="none" kern="0" dirty="0" smtClean="0"/>
              <a:t>2500 fires</a:t>
            </a:r>
          </a:p>
          <a:p>
            <a:r>
              <a:rPr lang="en-US" sz="2000" u="none" kern="0" dirty="0" smtClean="0"/>
              <a:t>265,000ha burned</a:t>
            </a:r>
          </a:p>
          <a:p>
            <a:r>
              <a:rPr lang="en-US" sz="2000" u="none" kern="0" dirty="0" smtClean="0"/>
              <a:t>$375M to suppress</a:t>
            </a:r>
          </a:p>
          <a:p>
            <a:r>
              <a:rPr lang="en-US" sz="2000" u="none" kern="0" dirty="0" smtClean="0"/>
              <a:t>30,000 evacuees</a:t>
            </a:r>
          </a:p>
          <a:p>
            <a:endParaRPr lang="en-US" sz="2000" u="none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801117" y="5410200"/>
            <a:ext cx="312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u="none" kern="0" dirty="0" smtClean="0"/>
              <a:t>1323 fires</a:t>
            </a:r>
          </a:p>
          <a:p>
            <a:r>
              <a:rPr lang="en-US" sz="2000" u="none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1,215,746</a:t>
            </a:r>
            <a:r>
              <a:rPr lang="en-US" sz="2000" u="none" kern="0" dirty="0" smtClean="0"/>
              <a:t>ha burned</a:t>
            </a:r>
          </a:p>
          <a:p>
            <a:r>
              <a:rPr lang="en-US" sz="2000" u="none" kern="0" dirty="0" smtClean="0"/>
              <a:t>$550M to suppress</a:t>
            </a:r>
          </a:p>
          <a:p>
            <a:r>
              <a:rPr lang="en-US" sz="2000" u="none" kern="0" dirty="0" smtClean="0"/>
              <a:t>~65,000 evacuees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none" dirty="0" smtClean="0"/>
              <a:t>Wildfires and weather in BC are setting new records</a:t>
            </a:r>
          </a:p>
          <a:p>
            <a:pPr algn="ctr"/>
            <a:r>
              <a:rPr lang="en-US" u="none" dirty="0" smtClean="0"/>
              <a:t>(fire danger maps show </a:t>
            </a:r>
            <a:r>
              <a:rPr lang="en-US" b="1" u="none" dirty="0" smtClean="0">
                <a:solidFill>
                  <a:srgbClr val="FFC000"/>
                </a:solidFill>
              </a:rPr>
              <a:t>high</a:t>
            </a:r>
            <a:r>
              <a:rPr lang="en-US" u="none" dirty="0" smtClean="0"/>
              <a:t> to </a:t>
            </a:r>
            <a:r>
              <a:rPr lang="en-US" b="1" u="none" dirty="0" smtClean="0">
                <a:solidFill>
                  <a:srgbClr val="FF0000"/>
                </a:solidFill>
              </a:rPr>
              <a:t>extreme</a:t>
            </a:r>
            <a:r>
              <a:rPr lang="en-US" u="none" dirty="0" smtClean="0"/>
              <a:t> conditions)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38312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altLang="en-US" sz="3600" b="1" smtClean="0">
                <a:solidFill>
                  <a:srgbClr val="FFC000"/>
                </a:solidFill>
              </a:rPr>
              <a:t>“Wildfire Behaviour Triangle”</a:t>
            </a:r>
          </a:p>
        </p:txBody>
      </p:sp>
      <p:sp>
        <p:nvSpPr>
          <p:cNvPr id="9219" name="TextBox 9"/>
          <p:cNvSpPr txBox="1">
            <a:spLocks noChangeArrowheads="1"/>
          </p:cNvSpPr>
          <p:nvPr/>
        </p:nvSpPr>
        <p:spPr bwMode="auto">
          <a:xfrm>
            <a:off x="381000" y="914400"/>
            <a:ext cx="422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u="none"/>
              <a:t>Fuels vary among forests</a:t>
            </a:r>
          </a:p>
        </p:txBody>
      </p:sp>
      <p:pic>
        <p:nvPicPr>
          <p:cNvPr id="9220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2076450"/>
            <a:ext cx="2551113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227012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DSCN137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2076450"/>
            <a:ext cx="288766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Temperate rainforest clearcut destruction, Nimkish Valley, Vancouver Island, British Columbia, Canad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925" y="4495800"/>
            <a:ext cx="25304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>
            <a:fillRect/>
          </a:stretch>
        </p:blipFill>
        <p:spPr bwMode="auto">
          <a:xfrm>
            <a:off x="2895600" y="4495800"/>
            <a:ext cx="28956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22860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914400"/>
            <a:ext cx="83042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u="none"/>
              <a:t>                                          and change through 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u="none"/>
              <a:t>as trees grow and forests change after disturbance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95600" y="4989513"/>
            <a:ext cx="5659438" cy="954087"/>
          </a:xfrm>
          <a:prstGeom prst="rect">
            <a:avLst/>
          </a:prstGeom>
          <a:solidFill>
            <a:srgbClr val="0808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 u="none"/>
              <a:t>Of the three axes, we have the greatest control over fuels.</a:t>
            </a:r>
          </a:p>
        </p:txBody>
      </p:sp>
    </p:spTree>
    <p:extLst>
      <p:ext uri="{BB962C8B-B14F-4D97-AF65-F5344CB8AC3E}">
        <p14:creationId xmlns:p14="http://schemas.microsoft.com/office/powerpoint/2010/main" val="149638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CA" sz="3600" b="1" dirty="0" smtClean="0">
                <a:solidFill>
                  <a:srgbClr val="FFC000"/>
                </a:solidFill>
              </a:rPr>
              <a:t>Protection of lives and homes</a:t>
            </a:r>
            <a:endParaRPr lang="en-CA" sz="3600" b="1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Online Imag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259114"/>
            <a:ext cx="8382000" cy="5588000"/>
          </a:xfrm>
        </p:spPr>
      </p:pic>
    </p:spTree>
    <p:extLst>
      <p:ext uri="{BB962C8B-B14F-4D97-AF65-F5344CB8AC3E}">
        <p14:creationId xmlns:p14="http://schemas.microsoft.com/office/powerpoint/2010/main" val="10740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6">
      <a:dk1>
        <a:srgbClr val="003366"/>
      </a:dk1>
      <a:lt1>
        <a:srgbClr val="FFFFFF"/>
      </a:lt1>
      <a:dk2>
        <a:srgbClr val="0000FF"/>
      </a:dk2>
      <a:lt2>
        <a:srgbClr val="FFFFFF"/>
      </a:lt2>
      <a:accent1>
        <a:srgbClr val="3366CC"/>
      </a:accent1>
      <a:accent2>
        <a:srgbClr val="00B000"/>
      </a:accent2>
      <a:accent3>
        <a:srgbClr val="AAAAFF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0099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3366"/>
        </a:dk1>
        <a:lt1>
          <a:srgbClr val="FFFFFF"/>
        </a:lt1>
        <a:dk2>
          <a:srgbClr val="333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DAD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3366"/>
        </a:dk1>
        <a:lt1>
          <a:srgbClr val="FFFFFF"/>
        </a:lt1>
        <a:dk2>
          <a:srgbClr val="0000FF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AA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14167</TotalTime>
  <Words>928</Words>
  <Application>Microsoft Macintosh PowerPoint</Application>
  <PresentationFormat>On-screen Show (4:3)</PresentationFormat>
  <Paragraphs>258</Paragraphs>
  <Slides>36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Cambria</vt:lpstr>
      <vt:lpstr>CG Times (W1)</vt:lpstr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“Wildfire Behaviour Triangle”</vt:lpstr>
      <vt:lpstr>“Wildfire Behaviour Triangle”</vt:lpstr>
      <vt:lpstr>Firestorm 2003 (old benchmark) August 1 2003</vt:lpstr>
      <vt:lpstr>“Wildfire Behaviour Triangle”</vt:lpstr>
      <vt:lpstr>Protection of lives and homes</vt:lpstr>
      <vt:lpstr>Protection of livelihoods and forests</vt:lpstr>
      <vt:lpstr>Homogenized landscapes and compromised forest health</vt:lpstr>
      <vt:lpstr>Altered fire regimes and forests</vt:lpstr>
      <vt:lpstr>Fire History: Knife Creek, Cariboo Wesley Brookes, MSc Student</vt:lpstr>
      <vt:lpstr>Fire History: Knife Creek, Cariboo Wesley Brookes, MSc Student</vt:lpstr>
      <vt:lpstr>Altered Fire Regimes and Dry Forests</vt:lpstr>
      <vt:lpstr>Altered Fire Regimes in Dry Forests Reduce Forest Resilience</vt:lpstr>
      <vt:lpstr>PowerPoint Presentation</vt:lpstr>
      <vt:lpstr>Reduced Resilience to Climate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Post-Fire Recovery and Resilience </vt:lpstr>
      <vt:lpstr>Post-Fire Recovery and Resilience </vt:lpstr>
      <vt:lpstr>PowerPoint Presentation</vt:lpstr>
      <vt:lpstr>Adaptations to Improve Forest Resilience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Fire Regimes in British Columbia</vt:lpstr>
    </vt:vector>
  </TitlesOfParts>
  <Company>University of Colorado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KEY ISSUES IN UNDERSTANDING PAST AND PRESENT FIRE REGIMES:</dc:title>
  <dc:creator>LDDaniels</dc:creator>
  <cp:lastModifiedBy>Susan Mulkey</cp:lastModifiedBy>
  <cp:revision>309</cp:revision>
  <dcterms:created xsi:type="dcterms:W3CDTF">2002-04-13T23:22:14Z</dcterms:created>
  <dcterms:modified xsi:type="dcterms:W3CDTF">2018-06-07T21:09:07Z</dcterms:modified>
</cp:coreProperties>
</file>